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E0B88-C905-437E-9BFE-2A1756A151F1}" v="46" dt="2022-02-02T15:58:39.68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9" d="100"/>
          <a:sy n="69" d="100"/>
        </p:scale>
        <p:origin x="142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79898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45031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99848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63684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784846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97884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25730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4717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83601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58911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03150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57914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983919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775783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16637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350458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0950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9294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82756595"/>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78945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0300576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6212322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kawi/Applied-Data-Science-Capstone/blob/main/Complete%20the%20EDA%20lab.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kawi/Applied-Data-Science-Capstone/blob/main/Complete%20the%20EDA%20with%20SQL%20lab.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kawi/Applied-Data-Science-Capstone/blob/main/Complete%20the%20Interactive%20Visual%20Analytics%20.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kawi/Applied-Data-Science-Capstone/blob/main/dash_interactivity.py"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kawi/Applied-Data-Science-Capstone/blob/main/Machine%20Learning%20Prediction%20lab%20practice.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hyperlink" Target="https://github.com/bikawi/Applied-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hyperlink" Target="https://github.com/bikawi/Applied-Data-Science-Capstone/blob/main/Complete%20the%20Data%20Collection%20API%20Lab.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kawi/Applied-Data-Science-Capstone/blob/main/Data%20Collection%20with%20Web%20Scraping%20lab%20(review).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66334" cy="923330"/>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Ali AlBikawi</a:t>
            </a:r>
          </a:p>
          <a:p>
            <a:r>
              <a:rPr lang="en-US" dirty="0">
                <a:latin typeface="Abadi" panose="020B0604020104020204" pitchFamily="34" charset="0"/>
                <a:ea typeface="SF Pro" pitchFamily="2" charset="0"/>
                <a:cs typeface="SF Pro" pitchFamily="2" charset="0"/>
              </a:rPr>
              <a:t>23/2/2022</a:t>
            </a:r>
          </a:p>
          <a:p>
            <a:r>
              <a:rPr lang="en-US" dirty="0">
                <a:latin typeface="Abadi" panose="020B0604020104020204" pitchFamily="34" charset="0"/>
                <a:ea typeface="SF Pro" pitchFamily="2" charset="0"/>
                <a:cs typeface="SF Pro" pitchFamily="2" charset="0"/>
              </a:rPr>
              <a:t>Github: (https://github.com/bikawi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normAutofit fontScale="92500"/>
          </a:bodyPr>
          <a:lstStyle/>
          <a:p>
            <a:r>
              <a:rPr lang="en-US" sz="2200" dirty="0">
                <a:solidFill>
                  <a:schemeClr val="accent3">
                    <a:lumMod val="25000"/>
                  </a:schemeClr>
                </a:solidFill>
                <a:latin typeface="Abadi" panose="020B0604020104020204" pitchFamily="34" charset="0"/>
              </a:rPr>
              <a:t>By creating a new column called “class” and as we see in our dataset the outcome feature have two-component: ‘Mission Outcome’, ’landing location’, the ‘class’ column has two values ‘1’ and ‘0’, successful and failure respectively  </a:t>
            </a:r>
          </a:p>
          <a:p>
            <a:r>
              <a:rPr lang="en-US" sz="2200" dirty="0">
                <a:solidFill>
                  <a:schemeClr val="accent3">
                    <a:lumMod val="25000"/>
                  </a:schemeClr>
                </a:solidFill>
                <a:latin typeface="Abadi" panose="020B0604020104020204" pitchFamily="34" charset="0"/>
              </a:rPr>
              <a:t>The value map :</a:t>
            </a:r>
          </a:p>
          <a:p>
            <a:pPr marL="0" indent="0">
              <a:buNone/>
            </a:pPr>
            <a:r>
              <a:rPr lang="en-US" sz="2200" dirty="0">
                <a:solidFill>
                  <a:schemeClr val="accent3">
                    <a:lumMod val="25000"/>
                  </a:schemeClr>
                </a:solidFill>
                <a:latin typeface="Abadi" panose="020B0604020104020204" pitchFamily="34" charset="0"/>
              </a:rPr>
              <a:t>True ASDS, True RTLS, and True Ocean (will take ‘1’)</a:t>
            </a:r>
          </a:p>
          <a:p>
            <a:pPr marL="0" indent="0">
              <a:buNone/>
            </a:pPr>
            <a:r>
              <a:rPr lang="en-US" sz="2200" dirty="0">
                <a:solidFill>
                  <a:schemeClr val="accent3">
                    <a:lumMod val="25000"/>
                  </a:schemeClr>
                </a:solidFill>
                <a:latin typeface="Abadi" panose="020B0604020104020204" pitchFamily="34" charset="0"/>
              </a:rPr>
              <a:t>False ASDS, False RTLS, False Ocean, None ASDS, and None None(will take ‘0’)</a:t>
            </a:r>
          </a:p>
          <a:p>
            <a:r>
              <a:rPr lang="en-US" sz="2200" dirty="0">
                <a:solidFill>
                  <a:schemeClr val="accent3">
                    <a:lumMod val="25000"/>
                  </a:schemeClr>
                </a:solidFill>
                <a:latin typeface="Abadi" panose="020B0604020104020204" pitchFamily="34" charset="0"/>
              </a:rPr>
              <a:t>Github URL:</a:t>
            </a:r>
          </a:p>
          <a:p>
            <a:pPr marL="0" indent="0">
              <a:buNone/>
            </a:pPr>
            <a:r>
              <a:rPr lang="en-GB" sz="2400" dirty="0">
                <a:hlinkClick r:id="rId3"/>
              </a:rPr>
              <a:t>Applied-Data-Science-Capstone/Complete the EDA </a:t>
            </a:r>
            <a:r>
              <a:rPr lang="en-GB" sz="2400" dirty="0" err="1">
                <a:hlinkClick r:id="rId3"/>
              </a:rPr>
              <a:t>lab.ipynb</a:t>
            </a:r>
            <a:r>
              <a:rPr lang="en-GB" sz="2400" dirty="0">
                <a:hlinkClick r:id="rId3"/>
              </a:rPr>
              <a:t> at main · </a:t>
            </a:r>
            <a:r>
              <a:rPr lang="en-GB" sz="2400" dirty="0" err="1">
                <a:hlinkClick r:id="rId3"/>
              </a:rPr>
              <a:t>bikawi</a:t>
            </a:r>
            <a:r>
              <a:rPr lang="en-GB" sz="2400" dirty="0">
                <a:hlinkClick r:id="rId3"/>
              </a:rPr>
              <a:t>/Applied-Data-Science-Capstone · 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Perform Exploratory Data Analysis and Feature Engineering using panda and matplotlib on some variables such as FlightNumber, PayloadMass, launchSite, Orbit, Class, and Year</a:t>
            </a:r>
          </a:p>
          <a:p>
            <a:pPr>
              <a:lnSpc>
                <a:spcPct val="100000"/>
              </a:lnSpc>
              <a:spcBef>
                <a:spcPts val="1400"/>
              </a:spcBef>
            </a:pPr>
            <a:r>
              <a:rPr lang="en-US" sz="2200" dirty="0">
                <a:solidFill>
                  <a:schemeClr val="accent3">
                    <a:lumMod val="25000"/>
                  </a:schemeClr>
                </a:solidFill>
                <a:latin typeface="Abadi" panose="020B0604020104020204" pitchFamily="34" charset="0"/>
              </a:rPr>
              <a:t>The plot that we use in our analysis :</a:t>
            </a:r>
          </a:p>
          <a:p>
            <a:pPr marL="0" indent="0">
              <a:spcBef>
                <a:spcPts val="1400"/>
              </a:spcBef>
              <a:buNone/>
            </a:pPr>
            <a:r>
              <a:rPr lang="en-US" sz="2200" spc="-15"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25" dirty="0">
                <a:solidFill>
                  <a:srgbClr val="404040"/>
                </a:solidFill>
                <a:latin typeface="Abadi" panose="020B0604020104020204" pitchFamily="34" charset="0"/>
                <a:cs typeface="Carlito"/>
              </a:rPr>
              <a:t>Payload </a:t>
            </a:r>
            <a:r>
              <a:rPr lang="en-US" sz="2200" dirty="0">
                <a:solidFill>
                  <a:srgbClr val="404040"/>
                </a:solidFill>
                <a:latin typeface="Abadi" panose="020B0604020104020204" pitchFamily="34" charset="0"/>
                <a:cs typeface="Carlito"/>
              </a:rPr>
              <a:t>Mass, </a:t>
            </a:r>
            <a:r>
              <a:rPr lang="en-US" sz="2200" spc="-10"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Launch </a:t>
            </a:r>
            <a:r>
              <a:rPr lang="en-US" sz="2200" spc="-15" dirty="0">
                <a:solidFill>
                  <a:srgbClr val="404040"/>
                </a:solidFill>
                <a:latin typeface="Abadi" panose="020B0604020104020204" pitchFamily="34" charset="0"/>
                <a:cs typeface="Carlito"/>
              </a:rPr>
              <a:t>Site, </a:t>
            </a:r>
            <a:r>
              <a:rPr lang="en-US" sz="2200" spc="-25" dirty="0">
                <a:solidFill>
                  <a:srgbClr val="404040"/>
                </a:solidFill>
                <a:latin typeface="Abadi" panose="020B0604020104020204" pitchFamily="34" charset="0"/>
                <a:cs typeface="Carlito"/>
              </a:rPr>
              <a:t>Payload </a:t>
            </a:r>
            <a:r>
              <a:rPr lang="en-US" sz="2200" dirty="0">
                <a:solidFill>
                  <a:srgbClr val="404040"/>
                </a:solidFill>
                <a:latin typeface="Abadi" panose="020B0604020104020204" pitchFamily="34" charset="0"/>
                <a:cs typeface="Carlito"/>
              </a:rPr>
              <a:t>Mass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Launch </a:t>
            </a:r>
            <a:r>
              <a:rPr lang="en-US" sz="2200" spc="-15" dirty="0">
                <a:solidFill>
                  <a:srgbClr val="404040"/>
                </a:solidFill>
                <a:latin typeface="Abadi" panose="020B0604020104020204" pitchFamily="34" charset="0"/>
                <a:cs typeface="Carlito"/>
              </a:rPr>
              <a:t>Site,  </a:t>
            </a:r>
            <a:r>
              <a:rPr lang="en-US" sz="2200" spc="-5" dirty="0">
                <a:solidFill>
                  <a:srgbClr val="404040"/>
                </a:solidFill>
                <a:latin typeface="Abadi" panose="020B0604020104020204" pitchFamily="34" charset="0"/>
                <a:cs typeface="Carlito"/>
              </a:rPr>
              <a:t>Orbit </a:t>
            </a:r>
            <a:r>
              <a:rPr lang="en-US" sz="2200" spc="-20" dirty="0">
                <a:solidFill>
                  <a:srgbClr val="404040"/>
                </a:solidFill>
                <a:latin typeface="Abadi" panose="020B0604020104020204" pitchFamily="34" charset="0"/>
                <a:cs typeface="Carlito"/>
              </a:rPr>
              <a:t>vs. </a:t>
            </a:r>
            <a:r>
              <a:rPr lang="en-US" sz="2200" dirty="0">
                <a:solidFill>
                  <a:srgbClr val="404040"/>
                </a:solidFill>
                <a:latin typeface="Abadi" panose="020B0604020104020204" pitchFamily="34" charset="0"/>
                <a:cs typeface="Carlito"/>
              </a:rPr>
              <a:t>Success </a:t>
            </a:r>
            <a:r>
              <a:rPr lang="en-US" sz="2200" spc="-20" dirty="0">
                <a:solidFill>
                  <a:srgbClr val="404040"/>
                </a:solidFill>
                <a:latin typeface="Abadi" panose="020B0604020104020204" pitchFamily="34" charset="0"/>
                <a:cs typeface="Carlito"/>
              </a:rPr>
              <a:t>Rate, </a:t>
            </a:r>
            <a:r>
              <a:rPr lang="en-US" sz="2200" spc="-10" dirty="0">
                <a:solidFill>
                  <a:srgbClr val="404040"/>
                </a:solidFill>
                <a:latin typeface="Abadi" panose="020B0604020104020204" pitchFamily="34" charset="0"/>
                <a:cs typeface="Carlito"/>
              </a:rPr>
              <a:t>Flight </a:t>
            </a:r>
            <a:r>
              <a:rPr lang="en-US" sz="2200" dirty="0">
                <a:solidFill>
                  <a:srgbClr val="404040"/>
                </a:solidFill>
                <a:latin typeface="Abadi" panose="020B0604020104020204" pitchFamily="34" charset="0"/>
                <a:cs typeface="Carlito"/>
              </a:rPr>
              <a:t>Number </a:t>
            </a:r>
            <a:r>
              <a:rPr lang="en-US" sz="2200" spc="-20"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Orbit, </a:t>
            </a:r>
            <a:r>
              <a:rPr lang="en-US" sz="2200" spc="-25" dirty="0">
                <a:solidFill>
                  <a:srgbClr val="404040"/>
                </a:solidFill>
                <a:latin typeface="Abadi" panose="020B0604020104020204" pitchFamily="34" charset="0"/>
                <a:cs typeface="Carlito"/>
              </a:rPr>
              <a:t>Payload </a:t>
            </a:r>
            <a:r>
              <a:rPr lang="en-US" sz="2200" spc="-15" dirty="0">
                <a:solidFill>
                  <a:srgbClr val="404040"/>
                </a:solidFill>
                <a:latin typeface="Abadi" panose="020B0604020104020204" pitchFamily="34" charset="0"/>
                <a:cs typeface="Carlito"/>
              </a:rPr>
              <a:t>vs </a:t>
            </a:r>
            <a:r>
              <a:rPr lang="en-US" sz="2200" spc="-5" dirty="0">
                <a:solidFill>
                  <a:srgbClr val="404040"/>
                </a:solidFill>
                <a:latin typeface="Abadi" panose="020B0604020104020204" pitchFamily="34" charset="0"/>
                <a:cs typeface="Carlito"/>
              </a:rPr>
              <a:t>Orbit, </a:t>
            </a:r>
            <a:r>
              <a:rPr lang="en-US" sz="2200" dirty="0">
                <a:solidFill>
                  <a:srgbClr val="404040"/>
                </a:solidFill>
                <a:latin typeface="Abadi" panose="020B0604020104020204" pitchFamily="34" charset="0"/>
                <a:cs typeface="Carlito"/>
              </a:rPr>
              <a:t>and Success </a:t>
            </a:r>
            <a:r>
              <a:rPr lang="en-US" sz="2200" spc="-60" dirty="0">
                <a:solidFill>
                  <a:srgbClr val="404040"/>
                </a:solidFill>
                <a:latin typeface="Abadi" panose="020B0604020104020204" pitchFamily="34" charset="0"/>
                <a:cs typeface="Carlito"/>
              </a:rPr>
              <a:t>Yearly</a:t>
            </a:r>
            <a:r>
              <a:rPr lang="en-US" sz="2200" spc="70" dirty="0">
                <a:solidFill>
                  <a:srgbClr val="404040"/>
                </a:solidFill>
                <a:latin typeface="Abadi" panose="020B0604020104020204" pitchFamily="34" charset="0"/>
                <a:cs typeface="Carlito"/>
              </a:rPr>
              <a:t> </a:t>
            </a:r>
            <a:r>
              <a:rPr lang="en-US" sz="2200" spc="-60" dirty="0">
                <a:solidFill>
                  <a:srgbClr val="404040"/>
                </a:solidFill>
                <a:latin typeface="Abadi" panose="020B0604020104020204" pitchFamily="34" charset="0"/>
                <a:cs typeface="Carlito"/>
              </a:rPr>
              <a:t>Trend</a:t>
            </a:r>
          </a:p>
          <a:p>
            <a:pPr marL="0" indent="0">
              <a:lnSpc>
                <a:spcPts val="2300"/>
              </a:lnSpc>
              <a:spcBef>
                <a:spcPts val="1160"/>
              </a:spcBef>
              <a:buNone/>
            </a:pP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and to</a:t>
            </a:r>
            <a:r>
              <a:rPr lang="en-US" sz="2400" dirty="0">
                <a:latin typeface="Carlito"/>
                <a:cs typeface="Carlito"/>
              </a:rPr>
              <a:t> </a:t>
            </a: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we used: 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pPr marL="0" indent="0">
              <a:spcBef>
                <a:spcPts val="1400"/>
              </a:spcBef>
              <a:buNone/>
            </a:pPr>
            <a:endParaRPr lang="en-US" sz="2200" dirty="0">
              <a:latin typeface="Abadi" panose="020B0604020104020204" pitchFamily="34" charset="0"/>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We can separate our steps into 5 steps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a:rPr>
              <a:t>loaded the dataset into DB2 Database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Connect our database in a notebook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Using SQL magic to Query our data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Getting a better understanding of our data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Queried info. About different relationships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GB" sz="2400" dirty="0">
                <a:hlinkClick r:id="rId3"/>
              </a:rPr>
              <a:t>Applied-Data-Science-Capstone/Complete the EDA with SQL </a:t>
            </a:r>
            <a:r>
              <a:rPr lang="en-GB" sz="2400" dirty="0" err="1">
                <a:hlinkClick r:id="rId3"/>
              </a:rPr>
              <a:t>lab.ipynb</a:t>
            </a:r>
            <a:r>
              <a:rPr lang="en-GB" sz="2400" dirty="0">
                <a:hlinkClick r:id="rId3"/>
              </a:rPr>
              <a:t> at main · </a:t>
            </a:r>
            <a:r>
              <a:rPr lang="en-GB" sz="2400" dirty="0" err="1">
                <a:hlinkClick r:id="rId3"/>
              </a:rPr>
              <a:t>bikawi</a:t>
            </a:r>
            <a:r>
              <a:rPr lang="en-GB" sz="2400" dirty="0">
                <a:hlinkClick r:id="rId3"/>
              </a:rPr>
              <a:t>/Applied-Data-Science-Capstone · GitHub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and show their status if success landing or failed and calculate the distance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Key locations :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And to visualize the successful landing relatively to there location.	</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GB" dirty="0">
                <a:hlinkClick r:id="rId3"/>
              </a:rPr>
              <a:t>Applied-Data-Science-Capstone/Complete the Interactive Visual Analytics .</a:t>
            </a:r>
            <a:r>
              <a:rPr lang="en-GB" dirty="0" err="1">
                <a:hlinkClick r:id="rId3"/>
              </a:rPr>
              <a:t>ipynb</a:t>
            </a:r>
            <a:r>
              <a:rPr lang="en-GB" dirty="0">
                <a:hlinkClick r:id="rId3"/>
              </a:rPr>
              <a:t> at main · </a:t>
            </a:r>
            <a:r>
              <a:rPr lang="en-GB" dirty="0" err="1">
                <a:hlinkClick r:id="rId3"/>
              </a:rPr>
              <a:t>bikawi</a:t>
            </a:r>
            <a:r>
              <a:rPr lang="en-GB" dirty="0">
                <a:hlinkClick r:id="rId3"/>
              </a:rPr>
              <a:t>/Applied-Data-Science-Capstone · GitHub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2192000"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dashboard include two type of plot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Pie Chart 2-Scatter Plot </a:t>
            </a:r>
          </a:p>
          <a:p>
            <a:pPr>
              <a:lnSpc>
                <a:spcPct val="100000"/>
              </a:lnSpc>
              <a:spcBef>
                <a:spcPts val="1400"/>
              </a:spcBef>
            </a:pPr>
            <a:r>
              <a:rPr lang="en-US" sz="2200" dirty="0">
                <a:solidFill>
                  <a:schemeClr val="accent3">
                    <a:lumMod val="25000"/>
                  </a:schemeClr>
                </a:solidFill>
                <a:latin typeface="Abadi" panose="020B0604020104020204" pitchFamily="34" charset="0"/>
              </a:rPr>
              <a:t>Pie Chart: </a:t>
            </a:r>
            <a:r>
              <a:rPr lang="en-GB" sz="2400" spc="-5" dirty="0">
                <a:solidFill>
                  <a:srgbClr val="404040"/>
                </a:solidFill>
                <a:latin typeface="Carlito"/>
                <a:cs typeface="Carlito"/>
              </a:rPr>
              <a:t>Pie </a:t>
            </a:r>
            <a:r>
              <a:rPr lang="en-GB" sz="2400" dirty="0">
                <a:solidFill>
                  <a:srgbClr val="404040"/>
                </a:solidFill>
                <a:latin typeface="Carlito"/>
                <a:cs typeface="Carlito"/>
              </a:rPr>
              <a:t>chart </a:t>
            </a:r>
            <a:r>
              <a:rPr lang="en-GB" sz="2400" spc="-5" dirty="0">
                <a:solidFill>
                  <a:srgbClr val="404040"/>
                </a:solidFill>
                <a:latin typeface="Carlito"/>
                <a:cs typeface="Carlito"/>
              </a:rPr>
              <a:t>can be selected </a:t>
            </a:r>
            <a:r>
              <a:rPr lang="en-GB" sz="2400" spc="-20" dirty="0">
                <a:solidFill>
                  <a:srgbClr val="404040"/>
                </a:solidFill>
                <a:latin typeface="Carlito"/>
                <a:cs typeface="Carlito"/>
              </a:rPr>
              <a:t>to </a:t>
            </a:r>
            <a:r>
              <a:rPr lang="en-GB" sz="2400" spc="-5" dirty="0">
                <a:solidFill>
                  <a:srgbClr val="404040"/>
                </a:solidFill>
                <a:latin typeface="Carlito"/>
                <a:cs typeface="Carlito"/>
              </a:rPr>
              <a:t>show distribution of successful </a:t>
            </a:r>
            <a:r>
              <a:rPr lang="en-GB" sz="2400" dirty="0">
                <a:solidFill>
                  <a:srgbClr val="404040"/>
                </a:solidFill>
                <a:latin typeface="Carlito"/>
                <a:cs typeface="Carlito"/>
              </a:rPr>
              <a:t>landings </a:t>
            </a:r>
            <a:r>
              <a:rPr lang="en-GB" sz="2400" spc="-20" dirty="0">
                <a:solidFill>
                  <a:srgbClr val="404040"/>
                </a:solidFill>
                <a:latin typeface="Carlito"/>
                <a:cs typeface="Carlito"/>
              </a:rPr>
              <a:t>across </a:t>
            </a:r>
            <a:r>
              <a:rPr lang="en-GB" sz="2400" dirty="0">
                <a:solidFill>
                  <a:srgbClr val="404040"/>
                </a:solidFill>
                <a:latin typeface="Carlito"/>
                <a:cs typeface="Carlito"/>
              </a:rPr>
              <a:t>all launch </a:t>
            </a:r>
            <a:r>
              <a:rPr lang="en-GB" sz="2400" spc="-20" dirty="0">
                <a:solidFill>
                  <a:srgbClr val="404040"/>
                </a:solidFill>
                <a:latin typeface="Carlito"/>
                <a:cs typeface="Carlito"/>
              </a:rPr>
              <a:t>sites </a:t>
            </a:r>
            <a:r>
              <a:rPr lang="en-GB" sz="2400" dirty="0">
                <a:solidFill>
                  <a:srgbClr val="404040"/>
                </a:solidFill>
                <a:latin typeface="Carlito"/>
                <a:cs typeface="Carlito"/>
              </a:rPr>
              <a:t>and  </a:t>
            </a:r>
            <a:r>
              <a:rPr lang="en-GB" sz="2400" spc="-5" dirty="0">
                <a:solidFill>
                  <a:srgbClr val="404040"/>
                </a:solidFill>
                <a:latin typeface="Carlito"/>
                <a:cs typeface="Carlito"/>
              </a:rPr>
              <a:t>can </a:t>
            </a:r>
            <a:r>
              <a:rPr lang="en-GB" sz="2400" dirty="0">
                <a:solidFill>
                  <a:srgbClr val="404040"/>
                </a:solidFill>
                <a:latin typeface="Carlito"/>
                <a:cs typeface="Carlito"/>
              </a:rPr>
              <a:t>be </a:t>
            </a:r>
            <a:r>
              <a:rPr lang="en-GB" sz="2400" spc="-5" dirty="0">
                <a:solidFill>
                  <a:srgbClr val="404040"/>
                </a:solidFill>
                <a:latin typeface="Carlito"/>
                <a:cs typeface="Carlito"/>
              </a:rPr>
              <a:t>selected </a:t>
            </a:r>
            <a:r>
              <a:rPr lang="en-GB" sz="2400" spc="-20" dirty="0">
                <a:solidFill>
                  <a:srgbClr val="404040"/>
                </a:solidFill>
                <a:latin typeface="Carlito"/>
                <a:cs typeface="Carlito"/>
              </a:rPr>
              <a:t>to </a:t>
            </a:r>
            <a:r>
              <a:rPr lang="en-GB" sz="2400" spc="-5" dirty="0">
                <a:solidFill>
                  <a:srgbClr val="404040"/>
                </a:solidFill>
                <a:latin typeface="Carlito"/>
                <a:cs typeface="Carlito"/>
              </a:rPr>
              <a:t>show </a:t>
            </a:r>
            <a:r>
              <a:rPr lang="en-GB" sz="2400" dirty="0">
                <a:solidFill>
                  <a:srgbClr val="404040"/>
                </a:solidFill>
                <a:latin typeface="Carlito"/>
                <a:cs typeface="Carlito"/>
              </a:rPr>
              <a:t>individual launch </a:t>
            </a:r>
            <a:r>
              <a:rPr lang="en-GB" sz="2400" spc="-20" dirty="0">
                <a:solidFill>
                  <a:srgbClr val="404040"/>
                </a:solidFill>
                <a:latin typeface="Carlito"/>
                <a:cs typeface="Carlito"/>
              </a:rPr>
              <a:t>site </a:t>
            </a:r>
            <a:r>
              <a:rPr lang="en-GB" sz="2400" dirty="0">
                <a:solidFill>
                  <a:srgbClr val="404040"/>
                </a:solidFill>
                <a:latin typeface="Carlito"/>
                <a:cs typeface="Carlito"/>
              </a:rPr>
              <a:t>success</a:t>
            </a:r>
            <a:r>
              <a:rPr lang="en-GB" sz="2400" spc="-110" dirty="0">
                <a:solidFill>
                  <a:srgbClr val="404040"/>
                </a:solidFill>
                <a:latin typeface="Carlito"/>
                <a:cs typeface="Carlito"/>
              </a:rPr>
              <a:t> </a:t>
            </a:r>
            <a:r>
              <a:rPr lang="en-GB" sz="2400" spc="-30" dirty="0" err="1">
                <a:solidFill>
                  <a:srgbClr val="404040"/>
                </a:solidFill>
                <a:latin typeface="Carlito"/>
                <a:cs typeface="Carlito"/>
              </a:rPr>
              <a:t>rates.</a:t>
            </a:r>
            <a:r>
              <a:rPr lang="en-GB" sz="2400" spc="-5" dirty="0" err="1">
                <a:solidFill>
                  <a:srgbClr val="404040"/>
                </a:solidFill>
                <a:latin typeface="Carlito"/>
                <a:cs typeface="Carlito"/>
              </a:rPr>
              <a:t>The</a:t>
            </a:r>
            <a:r>
              <a:rPr lang="en-GB" sz="2400" spc="-5" dirty="0">
                <a:solidFill>
                  <a:srgbClr val="404040"/>
                </a:solidFill>
                <a:latin typeface="Carlito"/>
                <a:cs typeface="Carlito"/>
              </a:rPr>
              <a:t> pie </a:t>
            </a:r>
            <a:r>
              <a:rPr lang="en-GB" sz="2400" dirty="0">
                <a:solidFill>
                  <a:srgbClr val="404040"/>
                </a:solidFill>
                <a:latin typeface="Carlito"/>
                <a:cs typeface="Carlito"/>
              </a:rPr>
              <a:t>chart is </a:t>
            </a:r>
            <a:r>
              <a:rPr lang="en-GB" sz="2400" spc="-5" dirty="0">
                <a:solidFill>
                  <a:srgbClr val="404040"/>
                </a:solidFill>
                <a:latin typeface="Carlito"/>
                <a:cs typeface="Carlito"/>
              </a:rPr>
              <a:t>used </a:t>
            </a:r>
            <a:r>
              <a:rPr lang="en-GB" sz="2400" spc="-20" dirty="0">
                <a:solidFill>
                  <a:srgbClr val="404040"/>
                </a:solidFill>
                <a:latin typeface="Carlito"/>
                <a:cs typeface="Carlito"/>
              </a:rPr>
              <a:t>to visualize </a:t>
            </a:r>
            <a:r>
              <a:rPr lang="en-GB" sz="2400" dirty="0">
                <a:solidFill>
                  <a:srgbClr val="404040"/>
                </a:solidFill>
                <a:latin typeface="Carlito"/>
                <a:cs typeface="Carlito"/>
              </a:rPr>
              <a:t>launch </a:t>
            </a:r>
            <a:r>
              <a:rPr lang="en-GB" sz="2400" spc="-20" dirty="0">
                <a:solidFill>
                  <a:srgbClr val="404040"/>
                </a:solidFill>
                <a:latin typeface="Carlito"/>
                <a:cs typeface="Carlito"/>
              </a:rPr>
              <a:t>site </a:t>
            </a:r>
            <a:r>
              <a:rPr lang="en-GB" sz="2400" dirty="0">
                <a:solidFill>
                  <a:srgbClr val="404040"/>
                </a:solidFill>
                <a:latin typeface="Carlito"/>
                <a:cs typeface="Carlito"/>
              </a:rPr>
              <a:t>success</a:t>
            </a:r>
            <a:r>
              <a:rPr lang="en-GB" sz="2400" spc="20" dirty="0">
                <a:solidFill>
                  <a:srgbClr val="404040"/>
                </a:solidFill>
                <a:latin typeface="Carlito"/>
                <a:cs typeface="Carlito"/>
              </a:rPr>
              <a:t> </a:t>
            </a:r>
            <a:r>
              <a:rPr lang="en-GB" sz="2400" spc="-40" dirty="0">
                <a:solidFill>
                  <a:srgbClr val="404040"/>
                </a:solidFill>
                <a:latin typeface="Carlito"/>
                <a:cs typeface="Carlito"/>
              </a:rPr>
              <a:t>rate.</a:t>
            </a:r>
          </a:p>
          <a:p>
            <a:pPr marL="12700">
              <a:lnSpc>
                <a:spcPts val="2350"/>
              </a:lnSpc>
              <a:spcBef>
                <a:spcPts val="1105"/>
              </a:spcBef>
            </a:pPr>
            <a:r>
              <a:rPr lang="en-GB" sz="2400" spc="-40" dirty="0">
                <a:solidFill>
                  <a:srgbClr val="404040"/>
                </a:solidFill>
                <a:latin typeface="Abadi" panose="020B0604020104020204" pitchFamily="34" charset="0"/>
                <a:cs typeface="Carlito"/>
              </a:rPr>
              <a:t>Scatter Plot</a:t>
            </a:r>
            <a:r>
              <a:rPr lang="en-GB" sz="2400" spc="-40" dirty="0">
                <a:solidFill>
                  <a:srgbClr val="404040"/>
                </a:solidFill>
                <a:latin typeface="Carlito"/>
                <a:cs typeface="Carlito"/>
              </a:rPr>
              <a:t>: </a:t>
            </a:r>
            <a:r>
              <a:rPr lang="en-GB" sz="2400" spc="-25" dirty="0">
                <a:solidFill>
                  <a:srgbClr val="404040"/>
                </a:solidFill>
                <a:latin typeface="Carlito"/>
                <a:cs typeface="Carlito"/>
              </a:rPr>
              <a:t>Scatter </a:t>
            </a:r>
            <a:r>
              <a:rPr lang="en-GB" sz="2400" spc="-5" dirty="0">
                <a:solidFill>
                  <a:srgbClr val="404040"/>
                </a:solidFill>
                <a:latin typeface="Carlito"/>
                <a:cs typeface="Carlito"/>
              </a:rPr>
              <a:t>plot </a:t>
            </a:r>
            <a:r>
              <a:rPr lang="en-GB" sz="2400" spc="-40" dirty="0">
                <a:solidFill>
                  <a:srgbClr val="404040"/>
                </a:solidFill>
                <a:latin typeface="Carlito"/>
                <a:cs typeface="Carlito"/>
              </a:rPr>
              <a:t>takes </a:t>
            </a:r>
            <a:r>
              <a:rPr lang="en-GB" sz="2400" spc="-20" dirty="0">
                <a:solidFill>
                  <a:srgbClr val="404040"/>
                </a:solidFill>
                <a:latin typeface="Carlito"/>
                <a:cs typeface="Carlito"/>
              </a:rPr>
              <a:t>two </a:t>
            </a:r>
            <a:r>
              <a:rPr lang="en-GB" sz="2400" dirty="0">
                <a:solidFill>
                  <a:srgbClr val="404040"/>
                </a:solidFill>
                <a:latin typeface="Carlito"/>
                <a:cs typeface="Carlito"/>
              </a:rPr>
              <a:t>inputs: All </a:t>
            </a:r>
            <a:r>
              <a:rPr lang="en-GB" sz="2400" spc="-20" dirty="0">
                <a:solidFill>
                  <a:srgbClr val="404040"/>
                </a:solidFill>
                <a:latin typeface="Carlito"/>
                <a:cs typeface="Carlito"/>
              </a:rPr>
              <a:t>sites </a:t>
            </a:r>
            <a:r>
              <a:rPr lang="en-GB" sz="2400" spc="-5" dirty="0">
                <a:solidFill>
                  <a:srgbClr val="404040"/>
                </a:solidFill>
                <a:latin typeface="Carlito"/>
                <a:cs typeface="Carlito"/>
              </a:rPr>
              <a:t>or </a:t>
            </a:r>
            <a:r>
              <a:rPr lang="en-GB" sz="2400" dirty="0">
                <a:solidFill>
                  <a:srgbClr val="404040"/>
                </a:solidFill>
                <a:latin typeface="Carlito"/>
                <a:cs typeface="Carlito"/>
              </a:rPr>
              <a:t>individual </a:t>
            </a:r>
            <a:r>
              <a:rPr lang="en-GB" sz="2400" spc="-20" dirty="0">
                <a:solidFill>
                  <a:srgbClr val="404040"/>
                </a:solidFill>
                <a:latin typeface="Carlito"/>
                <a:cs typeface="Carlito"/>
              </a:rPr>
              <a:t>site </a:t>
            </a:r>
            <a:r>
              <a:rPr lang="en-GB" sz="2400" dirty="0">
                <a:solidFill>
                  <a:srgbClr val="404040"/>
                </a:solidFill>
                <a:latin typeface="Carlito"/>
                <a:cs typeface="Carlito"/>
              </a:rPr>
              <a:t>and </a:t>
            </a:r>
            <a:r>
              <a:rPr lang="en-GB" sz="2400" spc="-5" dirty="0">
                <a:solidFill>
                  <a:srgbClr val="404040"/>
                </a:solidFill>
                <a:latin typeface="Carlito"/>
                <a:cs typeface="Carlito"/>
              </a:rPr>
              <a:t>payload mass on </a:t>
            </a:r>
            <a:r>
              <a:rPr lang="en-GB" sz="2400" dirty="0">
                <a:solidFill>
                  <a:srgbClr val="404040"/>
                </a:solidFill>
                <a:latin typeface="Carlito"/>
                <a:cs typeface="Carlito"/>
              </a:rPr>
              <a:t>a </a:t>
            </a:r>
            <a:r>
              <a:rPr lang="en-GB" sz="2400" spc="-5" dirty="0">
                <a:solidFill>
                  <a:srgbClr val="404040"/>
                </a:solidFill>
                <a:latin typeface="Carlito"/>
                <a:cs typeface="Carlito"/>
              </a:rPr>
              <a:t>slider between </a:t>
            </a:r>
            <a:r>
              <a:rPr lang="en-GB" sz="2400" dirty="0">
                <a:solidFill>
                  <a:srgbClr val="404040"/>
                </a:solidFill>
                <a:latin typeface="Carlito"/>
                <a:cs typeface="Carlito"/>
              </a:rPr>
              <a:t>0  and 10000</a:t>
            </a:r>
            <a:r>
              <a:rPr lang="en-GB" sz="2400" spc="-100" dirty="0">
                <a:solidFill>
                  <a:srgbClr val="404040"/>
                </a:solidFill>
                <a:latin typeface="Carlito"/>
                <a:cs typeface="Carlito"/>
              </a:rPr>
              <a:t> </a:t>
            </a:r>
            <a:r>
              <a:rPr lang="en-GB" sz="2400" dirty="0">
                <a:solidFill>
                  <a:srgbClr val="404040"/>
                </a:solidFill>
                <a:latin typeface="Carlito"/>
                <a:cs typeface="Carlito"/>
              </a:rPr>
              <a:t>kg.</a:t>
            </a:r>
            <a:r>
              <a:rPr lang="en-GB" sz="2400" spc="-5" dirty="0">
                <a:solidFill>
                  <a:srgbClr val="404040"/>
                </a:solidFill>
                <a:latin typeface="Carlito"/>
                <a:cs typeface="Carlito"/>
              </a:rPr>
              <a:t> The </a:t>
            </a:r>
            <a:r>
              <a:rPr lang="en-GB" sz="2400" spc="-25" dirty="0">
                <a:solidFill>
                  <a:srgbClr val="404040"/>
                </a:solidFill>
                <a:latin typeface="Carlito"/>
                <a:cs typeface="Carlito"/>
              </a:rPr>
              <a:t>scatter </a:t>
            </a:r>
            <a:r>
              <a:rPr lang="en-GB" sz="2400" spc="-5" dirty="0">
                <a:solidFill>
                  <a:srgbClr val="404040"/>
                </a:solidFill>
                <a:latin typeface="Carlito"/>
                <a:cs typeface="Carlito"/>
              </a:rPr>
              <a:t>plot can help </a:t>
            </a:r>
            <a:r>
              <a:rPr lang="en-GB" sz="2400" dirty="0">
                <a:solidFill>
                  <a:srgbClr val="404040"/>
                </a:solidFill>
                <a:latin typeface="Carlito"/>
                <a:cs typeface="Carlito"/>
              </a:rPr>
              <a:t>us </a:t>
            </a:r>
            <a:r>
              <a:rPr lang="en-GB" sz="2400" spc="-5" dirty="0">
                <a:solidFill>
                  <a:srgbClr val="404040"/>
                </a:solidFill>
                <a:latin typeface="Carlito"/>
                <a:cs typeface="Carlito"/>
              </a:rPr>
              <a:t>see how </a:t>
            </a:r>
            <a:r>
              <a:rPr lang="en-GB" sz="2400" dirty="0">
                <a:solidFill>
                  <a:srgbClr val="404040"/>
                </a:solidFill>
                <a:latin typeface="Carlito"/>
                <a:cs typeface="Carlito"/>
              </a:rPr>
              <a:t>success </a:t>
            </a:r>
            <a:r>
              <a:rPr lang="en-GB" sz="2400" spc="-10" dirty="0">
                <a:solidFill>
                  <a:srgbClr val="404040"/>
                </a:solidFill>
                <a:latin typeface="Carlito"/>
                <a:cs typeface="Carlito"/>
              </a:rPr>
              <a:t>varies </a:t>
            </a:r>
            <a:r>
              <a:rPr lang="en-GB" sz="2400" spc="-20" dirty="0">
                <a:solidFill>
                  <a:srgbClr val="404040"/>
                </a:solidFill>
                <a:latin typeface="Carlito"/>
                <a:cs typeface="Carlito"/>
              </a:rPr>
              <a:t>across </a:t>
            </a:r>
            <a:r>
              <a:rPr lang="en-GB" sz="2400" dirty="0">
                <a:solidFill>
                  <a:srgbClr val="404040"/>
                </a:solidFill>
                <a:latin typeface="Carlito"/>
                <a:cs typeface="Carlito"/>
              </a:rPr>
              <a:t>launch </a:t>
            </a:r>
            <a:r>
              <a:rPr lang="en-GB" sz="2400" spc="-20" dirty="0">
                <a:solidFill>
                  <a:srgbClr val="404040"/>
                </a:solidFill>
                <a:latin typeface="Carlito"/>
                <a:cs typeface="Carlito"/>
              </a:rPr>
              <a:t>sites, </a:t>
            </a:r>
            <a:r>
              <a:rPr lang="en-GB" sz="2400" spc="-10" dirty="0">
                <a:solidFill>
                  <a:srgbClr val="404040"/>
                </a:solidFill>
                <a:latin typeface="Carlito"/>
                <a:cs typeface="Carlito"/>
              </a:rPr>
              <a:t>payload </a:t>
            </a:r>
            <a:r>
              <a:rPr lang="en-GB" sz="2400" spc="-5" dirty="0">
                <a:solidFill>
                  <a:srgbClr val="404040"/>
                </a:solidFill>
                <a:latin typeface="Carlito"/>
                <a:cs typeface="Carlito"/>
              </a:rPr>
              <a:t>mass,</a:t>
            </a:r>
            <a:r>
              <a:rPr lang="en-GB" sz="2400" spc="15" dirty="0">
                <a:solidFill>
                  <a:srgbClr val="404040"/>
                </a:solidFill>
                <a:latin typeface="Carlito"/>
                <a:cs typeface="Carlito"/>
              </a:rPr>
              <a:t> </a:t>
            </a:r>
            <a:r>
              <a:rPr lang="en-GB" sz="2400" dirty="0">
                <a:solidFill>
                  <a:srgbClr val="404040"/>
                </a:solidFill>
                <a:latin typeface="Carlito"/>
                <a:cs typeface="Carlito"/>
              </a:rPr>
              <a:t>and</a:t>
            </a:r>
            <a:r>
              <a:rPr lang="en-GB" sz="2400" dirty="0">
                <a:latin typeface="Carlito"/>
                <a:cs typeface="Carlito"/>
              </a:rPr>
              <a:t> </a:t>
            </a:r>
            <a:r>
              <a:rPr lang="en-GB" sz="2400" spc="-20" dirty="0">
                <a:solidFill>
                  <a:srgbClr val="404040"/>
                </a:solidFill>
                <a:latin typeface="Carlito"/>
                <a:cs typeface="Carlito"/>
              </a:rPr>
              <a:t>booster </a:t>
            </a:r>
            <a:r>
              <a:rPr lang="en-GB" sz="2400" spc="-25" dirty="0">
                <a:solidFill>
                  <a:srgbClr val="404040"/>
                </a:solidFill>
                <a:latin typeface="Carlito"/>
                <a:cs typeface="Carlito"/>
              </a:rPr>
              <a:t>version</a:t>
            </a:r>
            <a:r>
              <a:rPr lang="en-GB" sz="2400" dirty="0">
                <a:solidFill>
                  <a:srgbClr val="404040"/>
                </a:solidFill>
                <a:latin typeface="Carlito"/>
                <a:cs typeface="Carlito"/>
              </a:rPr>
              <a:t> </a:t>
            </a:r>
            <a:r>
              <a:rPr lang="en-GB" sz="2400" spc="-45" dirty="0">
                <a:solidFill>
                  <a:srgbClr val="404040"/>
                </a:solidFill>
                <a:latin typeface="Carlito"/>
                <a:cs typeface="Carlito"/>
              </a:rPr>
              <a:t>category.</a:t>
            </a:r>
            <a:endParaRPr lang="en-GB" sz="2400" dirty="0">
              <a:latin typeface="Carlito"/>
              <a:cs typeface="Carlito"/>
            </a:endParaRPr>
          </a:p>
          <a:p>
            <a:pPr>
              <a:spcBef>
                <a:spcPts val="1400"/>
              </a:spcBef>
            </a:pPr>
            <a:r>
              <a:rPr lang="en-GB" sz="2400" dirty="0" err="1">
                <a:solidFill>
                  <a:schemeClr val="bg1"/>
                </a:solidFill>
                <a:latin typeface="Carlito"/>
                <a:cs typeface="Carlito"/>
              </a:rPr>
              <a:t>Github</a:t>
            </a:r>
            <a:r>
              <a:rPr lang="en-GB" sz="2400" dirty="0">
                <a:solidFill>
                  <a:schemeClr val="bg1"/>
                </a:solidFill>
                <a:latin typeface="Carlito"/>
                <a:cs typeface="Carlito"/>
              </a:rPr>
              <a:t> URL :</a:t>
            </a:r>
          </a:p>
          <a:p>
            <a:pPr>
              <a:lnSpc>
                <a:spcPct val="100000"/>
              </a:lnSpc>
              <a:spcBef>
                <a:spcPts val="1400"/>
              </a:spcBef>
            </a:pPr>
            <a:r>
              <a:rPr lang="en-GB" sz="2400" dirty="0">
                <a:hlinkClick r:id="rId3"/>
              </a:rPr>
              <a:t>Applied-Data-Science-Capstone/dash_interactivity.py at main · </a:t>
            </a:r>
            <a:r>
              <a:rPr lang="en-GB" sz="2400" dirty="0" err="1">
                <a:hlinkClick r:id="rId3"/>
              </a:rPr>
              <a:t>bikawi</a:t>
            </a:r>
            <a:r>
              <a:rPr lang="en-GB" sz="2400" dirty="0">
                <a:hlinkClick r:id="rId3"/>
              </a:rPr>
              <a:t>/Applied-Data-Science-Capstone · GitHub</a:t>
            </a:r>
            <a:endParaRPr lang="en-GB" sz="2400" spc="-40" dirty="0">
              <a:solidFill>
                <a:srgbClr val="404040"/>
              </a:solidFill>
              <a:latin typeface="Carlito"/>
              <a:cs typeface="Carlito"/>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2821259" cy="4351338"/>
          </a:xfrm>
          <a:prstGeom prst="rect">
            <a:avLst/>
          </a:prstGeom>
        </p:spPr>
        <p:txBody>
          <a:bodyPr>
            <a:normAutofit/>
          </a:bodyPr>
          <a:lstStyle/>
          <a:p>
            <a:r>
              <a:rPr lang="en-US" dirty="0">
                <a:solidFill>
                  <a:schemeClr val="bg1"/>
                </a:solidFill>
              </a:rPr>
              <a:t>Github </a:t>
            </a:r>
            <a:r>
              <a:rPr lang="en-US" dirty="0" err="1">
                <a:solidFill>
                  <a:schemeClr val="bg1"/>
                </a:solidFill>
              </a:rPr>
              <a:t>Url</a:t>
            </a:r>
            <a:r>
              <a:rPr lang="en-US" dirty="0">
                <a:solidFill>
                  <a:schemeClr val="bg1"/>
                </a:solidFill>
              </a:rPr>
              <a:t> :</a:t>
            </a:r>
          </a:p>
          <a:p>
            <a:pPr marL="0" indent="0">
              <a:buNone/>
            </a:pPr>
            <a:r>
              <a:rPr lang="en-GB" dirty="0">
                <a:hlinkClick r:id="rId3"/>
              </a:rPr>
              <a:t>Applied-Data-Science-Capstone/Machine Learning Prediction lab </a:t>
            </a:r>
            <a:r>
              <a:rPr lang="en-GB" dirty="0" err="1">
                <a:hlinkClick r:id="rId3"/>
              </a:rPr>
              <a:t>practice.ipynb</a:t>
            </a:r>
            <a:r>
              <a:rPr lang="en-GB" dirty="0">
                <a:hlinkClick r:id="rId3"/>
              </a:rPr>
              <a:t> at main · </a:t>
            </a:r>
            <a:r>
              <a:rPr lang="en-GB" dirty="0" err="1">
                <a:hlinkClick r:id="rId3"/>
              </a:rPr>
              <a:t>bikawi</a:t>
            </a:r>
            <a:r>
              <a:rPr lang="en-GB" dirty="0">
                <a:hlinkClick r:id="rId3"/>
              </a:rPr>
              <a:t>/Applied-Data-Science-Capstone · GitHub</a:t>
            </a:r>
            <a:endParaRPr lang="en-US" dirty="0">
              <a:solidFill>
                <a:schemeClr val="bg1"/>
              </a:solidFill>
            </a:endParaRPr>
          </a:p>
          <a:p>
            <a:pPr marL="0" indent="0">
              <a:buNone/>
            </a:pPr>
            <a:endParaRPr lang="en-US" dirty="0">
              <a:solidFill>
                <a:schemeClr val="bg1"/>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0" name="Flowchart: Connector 19">
            <a:extLst>
              <a:ext uri="{FF2B5EF4-FFF2-40B4-BE49-F238E27FC236}">
                <a16:creationId xmlns:a16="http://schemas.microsoft.com/office/drawing/2014/main" id="{B02AFD84-E320-4CA8-8E7F-49928318D70D}"/>
              </a:ext>
            </a:extLst>
          </p:cNvPr>
          <p:cNvSpPr/>
          <p:nvPr/>
        </p:nvSpPr>
        <p:spPr>
          <a:xfrm>
            <a:off x="4616607" y="1616246"/>
            <a:ext cx="234732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Splitting the column label from datafram</a:t>
            </a:r>
          </a:p>
        </p:txBody>
      </p:sp>
      <p:cxnSp>
        <p:nvCxnSpPr>
          <p:cNvPr id="22" name="Straight Connector 21">
            <a:extLst>
              <a:ext uri="{FF2B5EF4-FFF2-40B4-BE49-F238E27FC236}">
                <a16:creationId xmlns:a16="http://schemas.microsoft.com/office/drawing/2014/main" id="{35B59270-F36F-497E-893E-515A6030471A}"/>
              </a:ext>
            </a:extLst>
          </p:cNvPr>
          <p:cNvCxnSpPr>
            <a:cxnSpLocks/>
            <a:stCxn id="20" idx="4"/>
            <a:endCxn id="23" idx="0"/>
          </p:cNvCxnSpPr>
          <p:nvPr/>
        </p:nvCxnSpPr>
        <p:spPr>
          <a:xfrm flipH="1">
            <a:off x="5760161" y="3155486"/>
            <a:ext cx="30109" cy="261402"/>
          </a:xfrm>
          <a:prstGeom prst="line">
            <a:avLst/>
          </a:prstGeom>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EDAB3BEE-79E8-4666-B2D3-D2380E066678}"/>
              </a:ext>
            </a:extLst>
          </p:cNvPr>
          <p:cNvSpPr/>
          <p:nvPr/>
        </p:nvSpPr>
        <p:spPr>
          <a:xfrm>
            <a:off x="4616607" y="3416888"/>
            <a:ext cx="2287108"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Standardize the data to fit and transform</a:t>
            </a:r>
          </a:p>
        </p:txBody>
      </p:sp>
      <p:cxnSp>
        <p:nvCxnSpPr>
          <p:cNvPr id="24" name="Straight Connector 23">
            <a:extLst>
              <a:ext uri="{FF2B5EF4-FFF2-40B4-BE49-F238E27FC236}">
                <a16:creationId xmlns:a16="http://schemas.microsoft.com/office/drawing/2014/main" id="{5BC3DA45-047D-4D6E-91FF-09F8CD2C28BF}"/>
              </a:ext>
            </a:extLst>
          </p:cNvPr>
          <p:cNvCxnSpPr>
            <a:cxnSpLocks/>
          </p:cNvCxnSpPr>
          <p:nvPr/>
        </p:nvCxnSpPr>
        <p:spPr>
          <a:xfrm flipH="1">
            <a:off x="7810492" y="3448979"/>
            <a:ext cx="3" cy="277448"/>
          </a:xfrm>
          <a:prstGeom prst="line">
            <a:avLst/>
          </a:prstGeom>
        </p:spPr>
        <p:style>
          <a:lnRef idx="1">
            <a:schemeClr val="accent1"/>
          </a:lnRef>
          <a:fillRef idx="0">
            <a:schemeClr val="accent1"/>
          </a:fillRef>
          <a:effectRef idx="0">
            <a:schemeClr val="accent1"/>
          </a:effectRef>
          <a:fontRef idx="minor">
            <a:schemeClr val="tx1"/>
          </a:fontRef>
        </p:style>
      </p:cxnSp>
      <p:sp>
        <p:nvSpPr>
          <p:cNvPr id="25" name="Flowchart: Connector 24">
            <a:extLst>
              <a:ext uri="{FF2B5EF4-FFF2-40B4-BE49-F238E27FC236}">
                <a16:creationId xmlns:a16="http://schemas.microsoft.com/office/drawing/2014/main" id="{80FCCC2C-28D0-47A4-A785-4BFDCAA5EF6B}"/>
              </a:ext>
            </a:extLst>
          </p:cNvPr>
          <p:cNvSpPr/>
          <p:nvPr/>
        </p:nvSpPr>
        <p:spPr>
          <a:xfrm>
            <a:off x="4616606" y="5164653"/>
            <a:ext cx="2287108"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Apply </a:t>
            </a:r>
          </a:p>
          <a:p>
            <a:pPr algn="ctr"/>
            <a:r>
              <a:rPr lang="en-US" sz="1600" dirty="0"/>
              <a:t>Train_test_split</a:t>
            </a:r>
          </a:p>
        </p:txBody>
      </p:sp>
      <p:sp>
        <p:nvSpPr>
          <p:cNvPr id="26" name="Flowchart: Connector 25">
            <a:extLst>
              <a:ext uri="{FF2B5EF4-FFF2-40B4-BE49-F238E27FC236}">
                <a16:creationId xmlns:a16="http://schemas.microsoft.com/office/drawing/2014/main" id="{327A59A0-748E-46B9-8B78-A3A06506D1BB}"/>
              </a:ext>
            </a:extLst>
          </p:cNvPr>
          <p:cNvSpPr/>
          <p:nvPr/>
        </p:nvSpPr>
        <p:spPr>
          <a:xfrm>
            <a:off x="7117078" y="5164653"/>
            <a:ext cx="2287108"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Find optimal param.</a:t>
            </a:r>
          </a:p>
          <a:p>
            <a:pPr algn="ctr"/>
            <a:r>
              <a:rPr lang="en-US" sz="1600" dirty="0"/>
              <a:t>GridSearchCV</a:t>
            </a:r>
          </a:p>
          <a:p>
            <a:pPr algn="ctr"/>
            <a:r>
              <a:rPr lang="en-US" sz="1600" dirty="0"/>
              <a:t>(cv=10)</a:t>
            </a:r>
          </a:p>
        </p:txBody>
      </p:sp>
      <p:sp>
        <p:nvSpPr>
          <p:cNvPr id="27" name="Flowchart: Connector 26">
            <a:extLst>
              <a:ext uri="{FF2B5EF4-FFF2-40B4-BE49-F238E27FC236}">
                <a16:creationId xmlns:a16="http://schemas.microsoft.com/office/drawing/2014/main" id="{55FA86F5-22DE-41CE-AD26-D6E9D4EF691C}"/>
              </a:ext>
            </a:extLst>
          </p:cNvPr>
          <p:cNvSpPr/>
          <p:nvPr/>
        </p:nvSpPr>
        <p:spPr>
          <a:xfrm>
            <a:off x="7117078" y="3416888"/>
            <a:ext cx="2366838"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gn="ctr">
              <a:spcBef>
                <a:spcPts val="105"/>
              </a:spcBef>
            </a:pPr>
            <a:r>
              <a:rPr lang="en-GB" sz="1600" dirty="0">
                <a:solidFill>
                  <a:srgbClr val="FFFFFF"/>
                </a:solidFill>
                <a:latin typeface="Carlito"/>
                <a:cs typeface="Carlito"/>
              </a:rPr>
              <a:t>Use</a:t>
            </a:r>
            <a:r>
              <a:rPr lang="en-GB" sz="1600" spc="-100" dirty="0">
                <a:solidFill>
                  <a:srgbClr val="FFFFFF"/>
                </a:solidFill>
                <a:latin typeface="Carlito"/>
                <a:cs typeface="Carlito"/>
              </a:rPr>
              <a:t> </a:t>
            </a:r>
            <a:r>
              <a:rPr lang="en-GB" sz="1600" spc="-10" dirty="0">
                <a:solidFill>
                  <a:srgbClr val="FFFFFF"/>
                </a:solidFill>
                <a:latin typeface="Carlito"/>
                <a:cs typeface="Carlito"/>
              </a:rPr>
              <a:t>GridSearchCV </a:t>
            </a:r>
            <a:r>
              <a:rPr lang="en-GB" sz="1600" dirty="0">
                <a:solidFill>
                  <a:srgbClr val="FFFFFF"/>
                </a:solidFill>
                <a:latin typeface="Carlito"/>
                <a:cs typeface="Carlito"/>
              </a:rPr>
              <a:t>on LogReg,</a:t>
            </a:r>
            <a:r>
              <a:rPr lang="en-GB" sz="1600" spc="-200" dirty="0">
                <a:solidFill>
                  <a:srgbClr val="FFFFFF"/>
                </a:solidFill>
                <a:latin typeface="Carlito"/>
                <a:cs typeface="Carlito"/>
              </a:rPr>
              <a:t> </a:t>
            </a:r>
            <a:r>
              <a:rPr lang="en-GB" sz="1600" spc="-5" dirty="0">
                <a:solidFill>
                  <a:srgbClr val="FFFFFF"/>
                </a:solidFill>
                <a:latin typeface="Carlito"/>
                <a:cs typeface="Carlito"/>
              </a:rPr>
              <a:t>SVM </a:t>
            </a:r>
            <a:r>
              <a:rPr lang="en-GB" sz="1600" dirty="0">
                <a:solidFill>
                  <a:srgbClr val="FFFFFF"/>
                </a:solidFill>
                <a:latin typeface="Carlito"/>
                <a:cs typeface="Carlito"/>
              </a:rPr>
              <a:t>Decision </a:t>
            </a:r>
            <a:r>
              <a:rPr lang="en-GB" sz="1600" spc="-45" dirty="0">
                <a:solidFill>
                  <a:srgbClr val="FFFFFF"/>
                </a:solidFill>
                <a:latin typeface="Carlito"/>
                <a:cs typeface="Carlito"/>
              </a:rPr>
              <a:t>Tree,</a:t>
            </a:r>
            <a:r>
              <a:rPr lang="en-GB" sz="1600" spc="-235" dirty="0">
                <a:solidFill>
                  <a:srgbClr val="FFFFFF"/>
                </a:solidFill>
                <a:latin typeface="Carlito"/>
                <a:cs typeface="Carlito"/>
              </a:rPr>
              <a:t> </a:t>
            </a:r>
            <a:r>
              <a:rPr lang="en-GB" sz="1600" dirty="0">
                <a:solidFill>
                  <a:srgbClr val="FFFFFF"/>
                </a:solidFill>
                <a:latin typeface="Carlito"/>
                <a:cs typeface="Carlito"/>
              </a:rPr>
              <a:t>and</a:t>
            </a:r>
            <a:endParaRPr lang="en-GB" sz="1600" dirty="0">
              <a:latin typeface="Carlito"/>
              <a:cs typeface="Carlito"/>
            </a:endParaRPr>
          </a:p>
          <a:p>
            <a:pPr marL="12700" algn="ctr">
              <a:spcBef>
                <a:spcPts val="105"/>
              </a:spcBef>
            </a:pPr>
            <a:r>
              <a:rPr lang="en-GB" sz="1600" dirty="0">
                <a:solidFill>
                  <a:srgbClr val="FFFFFF"/>
                </a:solidFill>
                <a:latin typeface="Carlito"/>
                <a:cs typeface="Carlito"/>
              </a:rPr>
              <a:t>KNN</a:t>
            </a:r>
            <a:r>
              <a:rPr lang="en-GB" sz="1600" spc="-145" dirty="0">
                <a:solidFill>
                  <a:srgbClr val="FFFFFF"/>
                </a:solidFill>
                <a:latin typeface="Carlito"/>
                <a:cs typeface="Carlito"/>
              </a:rPr>
              <a:t> </a:t>
            </a:r>
            <a:r>
              <a:rPr lang="en-GB" sz="1600" dirty="0">
                <a:solidFill>
                  <a:srgbClr val="FFFFFF"/>
                </a:solidFill>
                <a:latin typeface="Carlito"/>
                <a:cs typeface="Carlito"/>
              </a:rPr>
              <a:t>models</a:t>
            </a:r>
            <a:endParaRPr lang="en-GB" sz="1600" dirty="0">
              <a:latin typeface="Carlito"/>
              <a:cs typeface="Carlito"/>
            </a:endParaRPr>
          </a:p>
        </p:txBody>
      </p:sp>
      <p:sp>
        <p:nvSpPr>
          <p:cNvPr id="28" name="Flowchart: Connector 27">
            <a:extLst>
              <a:ext uri="{FF2B5EF4-FFF2-40B4-BE49-F238E27FC236}">
                <a16:creationId xmlns:a16="http://schemas.microsoft.com/office/drawing/2014/main" id="{D0067839-068E-436C-8884-F9A867919679}"/>
              </a:ext>
            </a:extLst>
          </p:cNvPr>
          <p:cNvSpPr/>
          <p:nvPr/>
        </p:nvSpPr>
        <p:spPr>
          <a:xfrm>
            <a:off x="7117077" y="1616246"/>
            <a:ext cx="2366839"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gn="ctr">
              <a:spcBef>
                <a:spcPts val="105"/>
              </a:spcBef>
            </a:pPr>
            <a:r>
              <a:rPr lang="en-GB" sz="1600" spc="-20" dirty="0">
                <a:solidFill>
                  <a:srgbClr val="FFFFFF"/>
                </a:solidFill>
                <a:latin typeface="Carlito"/>
                <a:cs typeface="Carlito"/>
              </a:rPr>
              <a:t>Score </a:t>
            </a:r>
            <a:r>
              <a:rPr lang="en-GB" sz="1600" dirty="0">
                <a:solidFill>
                  <a:srgbClr val="FFFFFF"/>
                </a:solidFill>
                <a:latin typeface="Carlito"/>
                <a:cs typeface="Carlito"/>
              </a:rPr>
              <a:t>models</a:t>
            </a:r>
            <a:r>
              <a:rPr lang="en-GB" sz="1600" spc="-185" dirty="0">
                <a:solidFill>
                  <a:srgbClr val="FFFFFF"/>
                </a:solidFill>
                <a:latin typeface="Carlito"/>
                <a:cs typeface="Carlito"/>
              </a:rPr>
              <a:t> </a:t>
            </a:r>
            <a:r>
              <a:rPr lang="en-GB" sz="1600" dirty="0">
                <a:solidFill>
                  <a:srgbClr val="FFFFFF"/>
                </a:solidFill>
                <a:latin typeface="Carlito"/>
                <a:cs typeface="Carlito"/>
              </a:rPr>
              <a:t>on split </a:t>
            </a:r>
            <a:r>
              <a:rPr lang="en-GB" sz="1600" spc="-20" dirty="0">
                <a:solidFill>
                  <a:srgbClr val="FFFFFF"/>
                </a:solidFill>
                <a:latin typeface="Carlito"/>
                <a:cs typeface="Carlito"/>
              </a:rPr>
              <a:t>test</a:t>
            </a:r>
            <a:r>
              <a:rPr lang="en-GB" sz="1600" spc="-190" dirty="0">
                <a:solidFill>
                  <a:srgbClr val="FFFFFF"/>
                </a:solidFill>
                <a:latin typeface="Carlito"/>
                <a:cs typeface="Carlito"/>
              </a:rPr>
              <a:t> </a:t>
            </a:r>
            <a:r>
              <a:rPr lang="en-GB" sz="1600" spc="-5" dirty="0">
                <a:solidFill>
                  <a:srgbClr val="FFFFFF"/>
                </a:solidFill>
                <a:latin typeface="Carlito"/>
                <a:cs typeface="Carlito"/>
              </a:rPr>
              <a:t>set</a:t>
            </a:r>
            <a:endParaRPr lang="en-GB" sz="1600" dirty="0">
              <a:latin typeface="Carlito"/>
              <a:cs typeface="Carlito"/>
            </a:endParaRPr>
          </a:p>
        </p:txBody>
      </p:sp>
      <p:sp>
        <p:nvSpPr>
          <p:cNvPr id="29" name="Flowchart: Connector 28">
            <a:extLst>
              <a:ext uri="{FF2B5EF4-FFF2-40B4-BE49-F238E27FC236}">
                <a16:creationId xmlns:a16="http://schemas.microsoft.com/office/drawing/2014/main" id="{44E5913C-DA89-484E-8B29-FF550474E1B8}"/>
              </a:ext>
            </a:extLst>
          </p:cNvPr>
          <p:cNvSpPr/>
          <p:nvPr/>
        </p:nvSpPr>
        <p:spPr>
          <a:xfrm>
            <a:off x="9819141" y="1625487"/>
            <a:ext cx="2366837"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algn="ctr">
              <a:spcBef>
                <a:spcPts val="105"/>
              </a:spcBef>
            </a:pPr>
            <a:r>
              <a:rPr lang="en-GB" sz="1600" spc="-5" dirty="0">
                <a:solidFill>
                  <a:srgbClr val="FFFFFF"/>
                </a:solidFill>
                <a:latin typeface="Carlito"/>
                <a:cs typeface="Carlito"/>
              </a:rPr>
              <a:t>Confusion</a:t>
            </a:r>
            <a:r>
              <a:rPr lang="en-GB" sz="1600" spc="-170" dirty="0">
                <a:solidFill>
                  <a:srgbClr val="FFFFFF"/>
                </a:solidFill>
                <a:latin typeface="Carlito"/>
                <a:cs typeface="Carlito"/>
              </a:rPr>
              <a:t> </a:t>
            </a:r>
            <a:r>
              <a:rPr lang="en-GB" sz="1600" spc="-5" dirty="0">
                <a:solidFill>
                  <a:srgbClr val="FFFFFF"/>
                </a:solidFill>
                <a:latin typeface="Carlito"/>
                <a:cs typeface="Carlito"/>
              </a:rPr>
              <a:t>Matrix </a:t>
            </a:r>
            <a:r>
              <a:rPr lang="en-GB" sz="1600" spc="-25" dirty="0">
                <a:solidFill>
                  <a:srgbClr val="FFFFFF"/>
                </a:solidFill>
                <a:latin typeface="Carlito"/>
                <a:cs typeface="Carlito"/>
              </a:rPr>
              <a:t>for </a:t>
            </a:r>
            <a:r>
              <a:rPr lang="en-GB" sz="1600" dirty="0">
                <a:solidFill>
                  <a:srgbClr val="FFFFFF"/>
                </a:solidFill>
                <a:latin typeface="Carlito"/>
                <a:cs typeface="Carlito"/>
              </a:rPr>
              <a:t>all</a:t>
            </a:r>
            <a:r>
              <a:rPr lang="en-GB" sz="1600" spc="-165" dirty="0">
                <a:solidFill>
                  <a:srgbClr val="FFFFFF"/>
                </a:solidFill>
                <a:latin typeface="Carlito"/>
                <a:cs typeface="Carlito"/>
              </a:rPr>
              <a:t> </a:t>
            </a:r>
            <a:r>
              <a:rPr lang="en-GB" sz="1600" dirty="0">
                <a:solidFill>
                  <a:srgbClr val="FFFFFF"/>
                </a:solidFill>
                <a:latin typeface="Carlito"/>
                <a:cs typeface="Carlito"/>
              </a:rPr>
              <a:t>models</a:t>
            </a:r>
            <a:endParaRPr lang="en-GB" sz="1600" dirty="0">
              <a:latin typeface="Carlito"/>
              <a:cs typeface="Carlito"/>
            </a:endParaRPr>
          </a:p>
        </p:txBody>
      </p:sp>
      <p:cxnSp>
        <p:nvCxnSpPr>
          <p:cNvPr id="30" name="Straight Connector 29">
            <a:extLst>
              <a:ext uri="{FF2B5EF4-FFF2-40B4-BE49-F238E27FC236}">
                <a16:creationId xmlns:a16="http://schemas.microsoft.com/office/drawing/2014/main" id="{E8071D66-E10B-4865-9E9D-C06F77647C05}"/>
              </a:ext>
            </a:extLst>
          </p:cNvPr>
          <p:cNvCxnSpPr>
            <a:cxnSpLocks/>
            <a:stCxn id="23" idx="4"/>
            <a:endCxn id="25" idx="0"/>
          </p:cNvCxnSpPr>
          <p:nvPr/>
        </p:nvCxnSpPr>
        <p:spPr>
          <a:xfrm flipH="1">
            <a:off x="5760160" y="4956128"/>
            <a:ext cx="1"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4EC98-0193-45FF-873A-1BF482A03337}"/>
              </a:ext>
            </a:extLst>
          </p:cNvPr>
          <p:cNvCxnSpPr>
            <a:cxnSpLocks/>
            <a:stCxn id="27" idx="4"/>
            <a:endCxn id="26" idx="0"/>
          </p:cNvCxnSpPr>
          <p:nvPr/>
        </p:nvCxnSpPr>
        <p:spPr>
          <a:xfrm flipH="1">
            <a:off x="8260632" y="4956128"/>
            <a:ext cx="39865"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E638871-36CF-408B-8F65-00FF695BCD8A}"/>
              </a:ext>
            </a:extLst>
          </p:cNvPr>
          <p:cNvCxnSpPr>
            <a:cxnSpLocks/>
            <a:stCxn id="28" idx="4"/>
            <a:endCxn id="27" idx="0"/>
          </p:cNvCxnSpPr>
          <p:nvPr/>
        </p:nvCxnSpPr>
        <p:spPr>
          <a:xfrm>
            <a:off x="8300497" y="3155486"/>
            <a:ext cx="0" cy="26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946DDA-3EF8-4C56-BC6D-801F26BAF8F2}"/>
              </a:ext>
            </a:extLst>
          </p:cNvPr>
          <p:cNvCxnSpPr>
            <a:cxnSpLocks/>
            <a:stCxn id="26" idx="2"/>
            <a:endCxn id="25" idx="6"/>
          </p:cNvCxnSpPr>
          <p:nvPr/>
        </p:nvCxnSpPr>
        <p:spPr>
          <a:xfrm flipH="1">
            <a:off x="6903714" y="5934273"/>
            <a:ext cx="21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9CAD16-E26B-41B1-889F-1766BADE8835}"/>
              </a:ext>
            </a:extLst>
          </p:cNvPr>
          <p:cNvCxnSpPr>
            <a:cxnSpLocks/>
            <a:stCxn id="29" idx="2"/>
            <a:endCxn id="28" idx="6"/>
          </p:cNvCxnSpPr>
          <p:nvPr/>
        </p:nvCxnSpPr>
        <p:spPr>
          <a:xfrm flipH="1" flipV="1">
            <a:off x="9483916" y="2385866"/>
            <a:ext cx="335225" cy="9241"/>
          </a:xfrm>
          <a:prstGeom prst="line">
            <a:avLst/>
          </a:prstGeom>
        </p:spPr>
        <p:style>
          <a:lnRef idx="1">
            <a:schemeClr val="accent1"/>
          </a:lnRef>
          <a:fillRef idx="0">
            <a:schemeClr val="accent1"/>
          </a:fillRef>
          <a:effectRef idx="0">
            <a:schemeClr val="accent1"/>
          </a:effectRef>
          <a:fontRef idx="minor">
            <a:schemeClr val="tx1"/>
          </a:fontRef>
        </p:style>
      </p:cxnSp>
      <p:sp>
        <p:nvSpPr>
          <p:cNvPr id="35" name="Flowchart: Connector 34">
            <a:extLst>
              <a:ext uri="{FF2B5EF4-FFF2-40B4-BE49-F238E27FC236}">
                <a16:creationId xmlns:a16="http://schemas.microsoft.com/office/drawing/2014/main" id="{411D0465-181E-4970-A18A-27DB62F85D40}"/>
              </a:ext>
            </a:extLst>
          </p:cNvPr>
          <p:cNvSpPr/>
          <p:nvPr/>
        </p:nvSpPr>
        <p:spPr>
          <a:xfrm>
            <a:off x="9813369" y="3726427"/>
            <a:ext cx="2366837"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3825" marR="5080" indent="-111760" algn="ctr">
              <a:lnSpc>
                <a:spcPts val="2000"/>
              </a:lnSpc>
              <a:spcBef>
                <a:spcPts val="200"/>
              </a:spcBef>
            </a:pPr>
            <a:r>
              <a:rPr lang="en-GB" sz="1600" dirty="0">
                <a:solidFill>
                  <a:srgbClr val="FFFFFF"/>
                </a:solidFill>
                <a:latin typeface="Carlito"/>
                <a:cs typeface="Carlito"/>
              </a:rPr>
              <a:t>Barplot </a:t>
            </a:r>
            <a:r>
              <a:rPr lang="en-GB" sz="1600" spc="-5" dirty="0">
                <a:solidFill>
                  <a:srgbClr val="FFFFFF"/>
                </a:solidFill>
                <a:latin typeface="Carlito"/>
                <a:cs typeface="Carlito"/>
              </a:rPr>
              <a:t>to</a:t>
            </a:r>
            <a:r>
              <a:rPr lang="en-GB" sz="1600" spc="-155" dirty="0">
                <a:solidFill>
                  <a:srgbClr val="FFFFFF"/>
                </a:solidFill>
                <a:latin typeface="Carlito"/>
                <a:cs typeface="Carlito"/>
              </a:rPr>
              <a:t> </a:t>
            </a:r>
            <a:r>
              <a:rPr lang="en-GB" sz="1600" spc="-20" dirty="0">
                <a:solidFill>
                  <a:srgbClr val="FFFFFF"/>
                </a:solidFill>
                <a:latin typeface="Carlito"/>
                <a:cs typeface="Carlito"/>
              </a:rPr>
              <a:t>compare  </a:t>
            </a:r>
            <a:r>
              <a:rPr lang="en-GB" sz="1600" spc="-10" dirty="0">
                <a:solidFill>
                  <a:srgbClr val="FFFFFF"/>
                </a:solidFill>
                <a:latin typeface="Carlito"/>
                <a:cs typeface="Carlito"/>
              </a:rPr>
              <a:t>scores </a:t>
            </a:r>
            <a:r>
              <a:rPr lang="en-GB" sz="1600" dirty="0">
                <a:solidFill>
                  <a:srgbClr val="FFFFFF"/>
                </a:solidFill>
                <a:latin typeface="Carlito"/>
                <a:cs typeface="Carlito"/>
              </a:rPr>
              <a:t>of</a:t>
            </a:r>
            <a:r>
              <a:rPr lang="en-GB" sz="1600" spc="-150" dirty="0">
                <a:solidFill>
                  <a:srgbClr val="FFFFFF"/>
                </a:solidFill>
                <a:latin typeface="Carlito"/>
                <a:cs typeface="Carlito"/>
              </a:rPr>
              <a:t> </a:t>
            </a:r>
            <a:r>
              <a:rPr lang="en-GB" sz="1600" dirty="0">
                <a:solidFill>
                  <a:srgbClr val="FFFFFF"/>
                </a:solidFill>
                <a:latin typeface="Carlito"/>
                <a:cs typeface="Carlito"/>
              </a:rPr>
              <a:t>models</a:t>
            </a:r>
            <a:endParaRPr lang="en-GB" sz="1600" dirty="0">
              <a:latin typeface="Carlito"/>
              <a:cs typeface="Carlito"/>
            </a:endParaRPr>
          </a:p>
        </p:txBody>
      </p:sp>
      <p:cxnSp>
        <p:nvCxnSpPr>
          <p:cNvPr id="36" name="Straight Connector 35">
            <a:extLst>
              <a:ext uri="{FF2B5EF4-FFF2-40B4-BE49-F238E27FC236}">
                <a16:creationId xmlns:a16="http://schemas.microsoft.com/office/drawing/2014/main" id="{A4338101-B8A1-45A9-BA8B-95401C80388E}"/>
              </a:ext>
            </a:extLst>
          </p:cNvPr>
          <p:cNvCxnSpPr>
            <a:cxnSpLocks/>
            <a:stCxn id="29" idx="4"/>
            <a:endCxn id="35" idx="0"/>
          </p:cNvCxnSpPr>
          <p:nvPr/>
        </p:nvCxnSpPr>
        <p:spPr>
          <a:xfrm flipH="1">
            <a:off x="10996788" y="3164727"/>
            <a:ext cx="5772" cy="561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pic>
        <p:nvPicPr>
          <p:cNvPr id="3" name="Picture 2" descr="Chart, application&#10;&#10;Description automatically generated">
            <a:extLst>
              <a:ext uri="{FF2B5EF4-FFF2-40B4-BE49-F238E27FC236}">
                <a16:creationId xmlns:a16="http://schemas.microsoft.com/office/drawing/2014/main" id="{2634FA1A-1E16-4476-A06E-BB9987AB2F64}"/>
              </a:ext>
            </a:extLst>
          </p:cNvPr>
          <p:cNvPicPr>
            <a:picLocks noChangeAspect="1"/>
          </p:cNvPicPr>
          <p:nvPr/>
        </p:nvPicPr>
        <p:blipFill>
          <a:blip r:embed="rId4"/>
          <a:stretch>
            <a:fillRect/>
          </a:stretch>
        </p:blipFill>
        <p:spPr>
          <a:xfrm>
            <a:off x="770011" y="1752365"/>
            <a:ext cx="10515600" cy="465958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30620"/>
            <a:ext cx="11285611"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C4280081-ECAD-4344-A937-A7B41FA279A1}"/>
              </a:ext>
            </a:extLst>
          </p:cNvPr>
          <p:cNvPicPr>
            <a:picLocks noChangeAspect="1"/>
          </p:cNvPicPr>
          <p:nvPr/>
        </p:nvPicPr>
        <p:blipFill>
          <a:blip r:embed="rId3"/>
          <a:stretch>
            <a:fillRect/>
          </a:stretch>
        </p:blipFill>
        <p:spPr>
          <a:xfrm>
            <a:off x="0" y="2200628"/>
            <a:ext cx="12192000" cy="3326752"/>
          </a:xfrm>
          <a:prstGeom prst="rect">
            <a:avLst/>
          </a:prstGeom>
        </p:spPr>
      </p:pic>
      <p:sp>
        <p:nvSpPr>
          <p:cNvPr id="7" name="TextBox 6">
            <a:extLst>
              <a:ext uri="{FF2B5EF4-FFF2-40B4-BE49-F238E27FC236}">
                <a16:creationId xmlns:a16="http://schemas.microsoft.com/office/drawing/2014/main" id="{B4634B15-E5DE-4660-A2A6-72E41D587C57}"/>
              </a:ext>
            </a:extLst>
          </p:cNvPr>
          <p:cNvSpPr txBox="1"/>
          <p:nvPr/>
        </p:nvSpPr>
        <p:spPr>
          <a:xfrm>
            <a:off x="1784195" y="5640289"/>
            <a:ext cx="8568345" cy="1074974"/>
          </a:xfrm>
          <a:prstGeom prst="rect">
            <a:avLst/>
          </a:prstGeom>
          <a:noFill/>
        </p:spPr>
        <p:txBody>
          <a:bodyPr wrap="square" rtlCol="0">
            <a:spAutoFit/>
          </a:bodyPr>
          <a:lstStyle/>
          <a:p>
            <a:pPr marL="12700" marR="5080" algn="just">
              <a:lnSpc>
                <a:spcPct val="120900"/>
              </a:lnSpc>
              <a:spcBef>
                <a:spcPts val="105"/>
              </a:spcBef>
            </a:pPr>
            <a:r>
              <a:rPr lang="en-GB" spc="-20" dirty="0">
                <a:solidFill>
                  <a:schemeClr val="bg1"/>
                </a:solidFill>
                <a:latin typeface="Carlito"/>
                <a:cs typeface="Carlito"/>
              </a:rPr>
              <a:t>Graphic </a:t>
            </a:r>
            <a:r>
              <a:rPr lang="en-GB" spc="-10" dirty="0">
                <a:solidFill>
                  <a:schemeClr val="bg1"/>
                </a:solidFill>
                <a:latin typeface="Carlito"/>
                <a:cs typeface="Carlito"/>
              </a:rPr>
              <a:t>suggests </a:t>
            </a:r>
            <a:r>
              <a:rPr lang="en-GB" spc="-5" dirty="0">
                <a:solidFill>
                  <a:schemeClr val="bg1"/>
                </a:solidFill>
                <a:latin typeface="Carlito"/>
                <a:cs typeface="Carlito"/>
              </a:rPr>
              <a:t>an </a:t>
            </a:r>
            <a:r>
              <a:rPr lang="en-GB" spc="-20" dirty="0">
                <a:solidFill>
                  <a:schemeClr val="bg1"/>
                </a:solidFill>
                <a:latin typeface="Carlito"/>
                <a:cs typeface="Carlito"/>
              </a:rPr>
              <a:t>increase </a:t>
            </a:r>
            <a:r>
              <a:rPr lang="en-GB" dirty="0">
                <a:solidFill>
                  <a:schemeClr val="bg1"/>
                </a:solidFill>
                <a:latin typeface="Carlito"/>
                <a:cs typeface="Carlito"/>
              </a:rPr>
              <a:t>in </a:t>
            </a:r>
            <a:r>
              <a:rPr lang="en-GB" spc="-15" dirty="0">
                <a:solidFill>
                  <a:schemeClr val="bg1"/>
                </a:solidFill>
                <a:latin typeface="Carlito"/>
                <a:cs typeface="Carlito"/>
              </a:rPr>
              <a:t>success </a:t>
            </a:r>
            <a:r>
              <a:rPr lang="en-GB" spc="-40" dirty="0">
                <a:solidFill>
                  <a:schemeClr val="bg1"/>
                </a:solidFill>
                <a:latin typeface="Carlito"/>
                <a:cs typeface="Carlito"/>
              </a:rPr>
              <a:t>rate </a:t>
            </a:r>
            <a:r>
              <a:rPr lang="en-GB" spc="-20" dirty="0">
                <a:solidFill>
                  <a:schemeClr val="bg1"/>
                </a:solidFill>
                <a:latin typeface="Carlito"/>
                <a:cs typeface="Carlito"/>
              </a:rPr>
              <a:t>over </a:t>
            </a:r>
            <a:r>
              <a:rPr lang="en-GB" spc="-5" dirty="0">
                <a:solidFill>
                  <a:schemeClr val="bg1"/>
                </a:solidFill>
                <a:latin typeface="Carlito"/>
                <a:cs typeface="Carlito"/>
              </a:rPr>
              <a:t>time </a:t>
            </a:r>
            <a:r>
              <a:rPr lang="en-GB" spc="-20" dirty="0">
                <a:solidFill>
                  <a:schemeClr val="bg1"/>
                </a:solidFill>
                <a:latin typeface="Carlito"/>
                <a:cs typeface="Carlito"/>
              </a:rPr>
              <a:t>(indicated </a:t>
            </a:r>
            <a:r>
              <a:rPr lang="en-GB" dirty="0">
                <a:solidFill>
                  <a:schemeClr val="bg1"/>
                </a:solidFill>
                <a:latin typeface="Carlito"/>
                <a:cs typeface="Carlito"/>
              </a:rPr>
              <a:t>in </a:t>
            </a:r>
            <a:r>
              <a:rPr lang="en-GB" spc="-10" dirty="0">
                <a:solidFill>
                  <a:schemeClr val="bg1"/>
                </a:solidFill>
                <a:latin typeface="Carlito"/>
                <a:cs typeface="Carlito"/>
              </a:rPr>
              <a:t>Flight </a:t>
            </a:r>
            <a:r>
              <a:rPr lang="en-GB" spc="-5" dirty="0">
                <a:solidFill>
                  <a:schemeClr val="bg1"/>
                </a:solidFill>
                <a:latin typeface="Carlito"/>
                <a:cs typeface="Carlito"/>
              </a:rPr>
              <a:t>Number).  </a:t>
            </a:r>
            <a:r>
              <a:rPr lang="en-GB" spc="-25" dirty="0">
                <a:solidFill>
                  <a:schemeClr val="bg1"/>
                </a:solidFill>
                <a:latin typeface="Carlito"/>
                <a:cs typeface="Carlito"/>
              </a:rPr>
              <a:t>Likely </a:t>
            </a:r>
            <a:r>
              <a:rPr lang="en-GB" spc="-5" dirty="0">
                <a:solidFill>
                  <a:schemeClr val="bg1"/>
                </a:solidFill>
                <a:latin typeface="Carlito"/>
                <a:cs typeface="Carlito"/>
              </a:rPr>
              <a:t>a big </a:t>
            </a:r>
            <a:r>
              <a:rPr lang="en-GB" spc="-25" dirty="0">
                <a:solidFill>
                  <a:schemeClr val="bg1"/>
                </a:solidFill>
                <a:latin typeface="Carlito"/>
                <a:cs typeface="Carlito"/>
              </a:rPr>
              <a:t>breakthrough </a:t>
            </a:r>
            <a:r>
              <a:rPr lang="en-GB" spc="-20" dirty="0">
                <a:solidFill>
                  <a:schemeClr val="bg1"/>
                </a:solidFill>
                <a:latin typeface="Carlito"/>
                <a:cs typeface="Carlito"/>
              </a:rPr>
              <a:t>around </a:t>
            </a:r>
            <a:r>
              <a:rPr lang="en-GB" spc="-10" dirty="0">
                <a:solidFill>
                  <a:schemeClr val="bg1"/>
                </a:solidFill>
                <a:latin typeface="Carlito"/>
                <a:cs typeface="Carlito"/>
              </a:rPr>
              <a:t>flight </a:t>
            </a:r>
            <a:r>
              <a:rPr lang="en-GB" spc="-15" dirty="0">
                <a:solidFill>
                  <a:schemeClr val="bg1"/>
                </a:solidFill>
                <a:latin typeface="Carlito"/>
                <a:cs typeface="Carlito"/>
              </a:rPr>
              <a:t>20 </a:t>
            </a:r>
            <a:r>
              <a:rPr lang="en-GB" spc="-5" dirty="0">
                <a:solidFill>
                  <a:schemeClr val="bg1"/>
                </a:solidFill>
                <a:latin typeface="Carlito"/>
                <a:cs typeface="Carlito"/>
              </a:rPr>
              <a:t>which </a:t>
            </a:r>
            <a:r>
              <a:rPr lang="en-GB" spc="-15" dirty="0">
                <a:solidFill>
                  <a:schemeClr val="bg1"/>
                </a:solidFill>
                <a:latin typeface="Carlito"/>
                <a:cs typeface="Carlito"/>
              </a:rPr>
              <a:t>significantly </a:t>
            </a:r>
            <a:r>
              <a:rPr lang="en-GB" spc="-20" dirty="0">
                <a:solidFill>
                  <a:schemeClr val="bg1"/>
                </a:solidFill>
                <a:latin typeface="Carlito"/>
                <a:cs typeface="Carlito"/>
              </a:rPr>
              <a:t>increased </a:t>
            </a:r>
            <a:r>
              <a:rPr lang="en-GB" spc="-15" dirty="0">
                <a:solidFill>
                  <a:schemeClr val="bg1"/>
                </a:solidFill>
                <a:latin typeface="Carlito"/>
                <a:cs typeface="Carlito"/>
              </a:rPr>
              <a:t>success </a:t>
            </a:r>
            <a:r>
              <a:rPr lang="en-GB" spc="-25" dirty="0">
                <a:solidFill>
                  <a:schemeClr val="bg1"/>
                </a:solidFill>
                <a:latin typeface="Carlito"/>
                <a:cs typeface="Carlito"/>
              </a:rPr>
              <a:t>rate.  </a:t>
            </a:r>
            <a:r>
              <a:rPr lang="en-GB" spc="-20" dirty="0">
                <a:solidFill>
                  <a:schemeClr val="bg1"/>
                </a:solidFill>
                <a:latin typeface="Carlito"/>
                <a:cs typeface="Carlito"/>
              </a:rPr>
              <a:t>CCAFS appears </a:t>
            </a:r>
            <a:r>
              <a:rPr lang="en-GB" spc="-15" dirty="0">
                <a:solidFill>
                  <a:schemeClr val="bg1"/>
                </a:solidFill>
                <a:latin typeface="Carlito"/>
                <a:cs typeface="Carlito"/>
              </a:rPr>
              <a:t>to </a:t>
            </a:r>
            <a:r>
              <a:rPr lang="en-GB" spc="-5" dirty="0">
                <a:solidFill>
                  <a:schemeClr val="bg1"/>
                </a:solidFill>
                <a:latin typeface="Carlito"/>
                <a:cs typeface="Carlito"/>
              </a:rPr>
              <a:t>be the main </a:t>
            </a:r>
            <a:r>
              <a:rPr lang="en-GB" spc="-10" dirty="0">
                <a:solidFill>
                  <a:schemeClr val="bg1"/>
                </a:solidFill>
                <a:latin typeface="Carlito"/>
                <a:cs typeface="Carlito"/>
              </a:rPr>
              <a:t>launch </a:t>
            </a:r>
            <a:r>
              <a:rPr lang="en-GB" spc="-15" dirty="0">
                <a:solidFill>
                  <a:schemeClr val="bg1"/>
                </a:solidFill>
                <a:latin typeface="Carlito"/>
                <a:cs typeface="Carlito"/>
              </a:rPr>
              <a:t>site </a:t>
            </a:r>
            <a:r>
              <a:rPr lang="en-GB" spc="-5" dirty="0">
                <a:solidFill>
                  <a:schemeClr val="bg1"/>
                </a:solidFill>
                <a:latin typeface="Carlito"/>
                <a:cs typeface="Carlito"/>
              </a:rPr>
              <a:t>as it has the </a:t>
            </a:r>
            <a:r>
              <a:rPr lang="en-GB" spc="-20" dirty="0">
                <a:solidFill>
                  <a:schemeClr val="bg1"/>
                </a:solidFill>
                <a:latin typeface="Carlito"/>
                <a:cs typeface="Carlito"/>
              </a:rPr>
              <a:t>most</a:t>
            </a:r>
            <a:r>
              <a:rPr lang="en-GB" spc="-90" dirty="0">
                <a:solidFill>
                  <a:schemeClr val="bg1"/>
                </a:solidFill>
                <a:latin typeface="Carlito"/>
                <a:cs typeface="Carlito"/>
              </a:rPr>
              <a:t> </a:t>
            </a:r>
            <a:r>
              <a:rPr lang="en-GB" spc="-20" dirty="0">
                <a:solidFill>
                  <a:schemeClr val="bg1"/>
                </a:solidFill>
                <a:latin typeface="Carlito"/>
                <a:cs typeface="Carlito"/>
              </a:rPr>
              <a:t>volume.</a:t>
            </a:r>
            <a:endParaRPr lang="en-GB" dirty="0">
              <a:solidFill>
                <a:schemeClr val="bg1"/>
              </a:solidFill>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30620"/>
            <a:ext cx="11285611"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74E662A6-A979-4A80-A511-C38C9EC0301F}"/>
              </a:ext>
            </a:extLst>
          </p:cNvPr>
          <p:cNvPicPr>
            <a:picLocks noChangeAspect="1"/>
          </p:cNvPicPr>
          <p:nvPr/>
        </p:nvPicPr>
        <p:blipFill>
          <a:blip r:embed="rId3"/>
          <a:stretch>
            <a:fillRect/>
          </a:stretch>
        </p:blipFill>
        <p:spPr>
          <a:xfrm>
            <a:off x="-59473" y="1879669"/>
            <a:ext cx="7974603" cy="4914286"/>
          </a:xfrm>
          <a:prstGeom prst="rect">
            <a:avLst/>
          </a:prstGeom>
        </p:spPr>
      </p:pic>
      <p:sp>
        <p:nvSpPr>
          <p:cNvPr id="7" name="TextBox 6">
            <a:extLst>
              <a:ext uri="{FF2B5EF4-FFF2-40B4-BE49-F238E27FC236}">
                <a16:creationId xmlns:a16="http://schemas.microsoft.com/office/drawing/2014/main" id="{69F40CA4-9C2B-4ADE-801E-90F7DA07FD35}"/>
              </a:ext>
            </a:extLst>
          </p:cNvPr>
          <p:cNvSpPr txBox="1"/>
          <p:nvPr/>
        </p:nvSpPr>
        <p:spPr>
          <a:xfrm>
            <a:off x="8106938" y="2074127"/>
            <a:ext cx="3434574" cy="1477328"/>
          </a:xfrm>
          <a:prstGeom prst="rect">
            <a:avLst/>
          </a:prstGeom>
          <a:noFill/>
        </p:spPr>
        <p:txBody>
          <a:bodyPr wrap="square" rtlCol="0">
            <a:spAutoFit/>
          </a:bodyPr>
          <a:lstStyle/>
          <a:p>
            <a:r>
              <a:rPr lang="en-GB" spc="-25" dirty="0">
                <a:solidFill>
                  <a:schemeClr val="bg1"/>
                </a:solidFill>
                <a:latin typeface="Carlito"/>
                <a:cs typeface="Carlito"/>
              </a:rPr>
              <a:t>Payload </a:t>
            </a:r>
            <a:r>
              <a:rPr lang="en-GB" spc="-5" dirty="0">
                <a:solidFill>
                  <a:schemeClr val="bg1"/>
                </a:solidFill>
                <a:latin typeface="Carlito"/>
                <a:cs typeface="Carlito"/>
              </a:rPr>
              <a:t>mass </a:t>
            </a:r>
            <a:r>
              <a:rPr lang="en-GB" spc="-20" dirty="0">
                <a:solidFill>
                  <a:schemeClr val="bg1"/>
                </a:solidFill>
                <a:latin typeface="Carlito"/>
                <a:cs typeface="Carlito"/>
              </a:rPr>
              <a:t>appears </a:t>
            </a:r>
            <a:r>
              <a:rPr lang="en-GB" spc="-15" dirty="0">
                <a:solidFill>
                  <a:schemeClr val="bg1"/>
                </a:solidFill>
                <a:latin typeface="Carlito"/>
                <a:cs typeface="Carlito"/>
              </a:rPr>
              <a:t>to </a:t>
            </a:r>
            <a:r>
              <a:rPr lang="en-GB" spc="-20" dirty="0">
                <a:solidFill>
                  <a:schemeClr val="bg1"/>
                </a:solidFill>
                <a:latin typeface="Carlito"/>
                <a:cs typeface="Carlito"/>
              </a:rPr>
              <a:t>fall mostly between </a:t>
            </a:r>
            <a:r>
              <a:rPr lang="en-GB" spc="-10" dirty="0">
                <a:solidFill>
                  <a:schemeClr val="bg1"/>
                </a:solidFill>
                <a:latin typeface="Carlito"/>
                <a:cs typeface="Carlito"/>
              </a:rPr>
              <a:t>0-6000 </a:t>
            </a:r>
            <a:r>
              <a:rPr lang="en-GB" spc="-5" dirty="0">
                <a:solidFill>
                  <a:schemeClr val="bg1"/>
                </a:solidFill>
                <a:latin typeface="Carlito"/>
                <a:cs typeface="Carlito"/>
              </a:rPr>
              <a:t>kg.  </a:t>
            </a:r>
            <a:r>
              <a:rPr lang="en-GB" spc="-25" dirty="0">
                <a:solidFill>
                  <a:schemeClr val="bg1"/>
                </a:solidFill>
                <a:latin typeface="Carlito"/>
                <a:cs typeface="Carlito"/>
              </a:rPr>
              <a:t>Different </a:t>
            </a:r>
            <a:r>
              <a:rPr lang="en-GB" spc="-5" dirty="0">
                <a:solidFill>
                  <a:schemeClr val="bg1"/>
                </a:solidFill>
                <a:latin typeface="Carlito"/>
                <a:cs typeface="Carlito"/>
              </a:rPr>
              <a:t>launch </a:t>
            </a:r>
            <a:r>
              <a:rPr lang="en-GB" spc="-10" dirty="0">
                <a:solidFill>
                  <a:schemeClr val="bg1"/>
                </a:solidFill>
                <a:latin typeface="Carlito"/>
                <a:cs typeface="Carlito"/>
              </a:rPr>
              <a:t>sites </a:t>
            </a:r>
            <a:r>
              <a:rPr lang="en-GB" spc="-5" dirty="0">
                <a:solidFill>
                  <a:schemeClr val="bg1"/>
                </a:solidFill>
                <a:latin typeface="Carlito"/>
                <a:cs typeface="Carlito"/>
              </a:rPr>
              <a:t>also </a:t>
            </a:r>
            <a:r>
              <a:rPr lang="en-GB" spc="-15" dirty="0">
                <a:solidFill>
                  <a:schemeClr val="bg1"/>
                </a:solidFill>
                <a:latin typeface="Carlito"/>
                <a:cs typeface="Carlito"/>
              </a:rPr>
              <a:t>seem to use </a:t>
            </a:r>
            <a:r>
              <a:rPr lang="en-GB" spc="-25" dirty="0">
                <a:solidFill>
                  <a:schemeClr val="bg1"/>
                </a:solidFill>
                <a:latin typeface="Carlito"/>
                <a:cs typeface="Carlito"/>
              </a:rPr>
              <a:t>different </a:t>
            </a:r>
            <a:r>
              <a:rPr lang="en-GB" spc="-20" dirty="0">
                <a:solidFill>
                  <a:schemeClr val="bg1"/>
                </a:solidFill>
                <a:latin typeface="Carlito"/>
                <a:cs typeface="Carlito"/>
              </a:rPr>
              <a:t>payload</a:t>
            </a:r>
            <a:r>
              <a:rPr lang="en-GB" spc="-10" dirty="0">
                <a:solidFill>
                  <a:schemeClr val="bg1"/>
                </a:solidFill>
                <a:latin typeface="Carlito"/>
                <a:cs typeface="Carlito"/>
              </a:rPr>
              <a:t> </a:t>
            </a:r>
            <a:r>
              <a:rPr lang="en-GB" spc="-5" dirty="0">
                <a:solidFill>
                  <a:schemeClr val="bg1"/>
                </a:solidFill>
                <a:latin typeface="Carlito"/>
                <a:cs typeface="Carlito"/>
              </a:rPr>
              <a:t>mass.</a:t>
            </a:r>
            <a:endParaRPr lang="en-GB" dirty="0">
              <a:solidFill>
                <a:schemeClr val="bg1"/>
              </a:solidFill>
              <a:latin typeface="Carlito"/>
              <a:cs typeface="Carlito"/>
            </a:endParaRPr>
          </a:p>
          <a:p>
            <a:endParaRPr lang="en-GB" dirty="0">
              <a:solidFill>
                <a:schemeClr val="bg1"/>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211" y="1330620"/>
            <a:ext cx="11190739"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52587E48-2A6F-49E6-AB6C-AAE472A428F9}"/>
              </a:ext>
            </a:extLst>
          </p:cNvPr>
          <p:cNvPicPr>
            <a:picLocks noChangeAspect="1"/>
          </p:cNvPicPr>
          <p:nvPr/>
        </p:nvPicPr>
        <p:blipFill>
          <a:blip r:embed="rId3"/>
          <a:stretch>
            <a:fillRect/>
          </a:stretch>
        </p:blipFill>
        <p:spPr>
          <a:xfrm>
            <a:off x="0" y="2377438"/>
            <a:ext cx="5015873" cy="3441270"/>
          </a:xfrm>
          <a:prstGeom prst="rect">
            <a:avLst/>
          </a:prstGeom>
        </p:spPr>
      </p:pic>
      <p:sp>
        <p:nvSpPr>
          <p:cNvPr id="7" name="TextBox 6">
            <a:extLst>
              <a:ext uri="{FF2B5EF4-FFF2-40B4-BE49-F238E27FC236}">
                <a16:creationId xmlns:a16="http://schemas.microsoft.com/office/drawing/2014/main" id="{03C701D3-C2E1-41A0-B7B2-C1A99B30272D}"/>
              </a:ext>
            </a:extLst>
          </p:cNvPr>
          <p:cNvSpPr txBox="1"/>
          <p:nvPr/>
        </p:nvSpPr>
        <p:spPr>
          <a:xfrm>
            <a:off x="7612566" y="2377438"/>
            <a:ext cx="3868352" cy="2984663"/>
          </a:xfrm>
          <a:prstGeom prst="rect">
            <a:avLst/>
          </a:prstGeom>
          <a:noFill/>
        </p:spPr>
        <p:txBody>
          <a:bodyPr wrap="square" rtlCol="0">
            <a:spAutoFit/>
          </a:bodyPr>
          <a:lstStyle/>
          <a:p>
            <a:pPr marL="12700" marR="5080">
              <a:lnSpc>
                <a:spcPct val="120800"/>
              </a:lnSpc>
              <a:spcBef>
                <a:spcPts val="100"/>
              </a:spcBef>
            </a:pPr>
            <a:r>
              <a:rPr lang="en-GB" spc="-15" dirty="0">
                <a:solidFill>
                  <a:schemeClr val="bg1"/>
                </a:solidFill>
                <a:latin typeface="Carlito"/>
                <a:cs typeface="Carlito"/>
              </a:rPr>
              <a:t>ES-L1 </a:t>
            </a:r>
            <a:r>
              <a:rPr lang="en-GB" spc="-20" dirty="0">
                <a:solidFill>
                  <a:schemeClr val="bg1"/>
                </a:solidFill>
                <a:latin typeface="Carlito"/>
                <a:cs typeface="Carlito"/>
              </a:rPr>
              <a:t>(1), </a:t>
            </a:r>
            <a:r>
              <a:rPr lang="en-GB" spc="-25" dirty="0">
                <a:solidFill>
                  <a:schemeClr val="bg1"/>
                </a:solidFill>
                <a:latin typeface="Carlito"/>
                <a:cs typeface="Carlito"/>
              </a:rPr>
              <a:t>GEO </a:t>
            </a:r>
            <a:r>
              <a:rPr lang="en-GB" spc="-20" dirty="0">
                <a:solidFill>
                  <a:schemeClr val="bg1"/>
                </a:solidFill>
                <a:latin typeface="Carlito"/>
                <a:cs typeface="Carlito"/>
              </a:rPr>
              <a:t>(1), HEO </a:t>
            </a:r>
            <a:r>
              <a:rPr lang="en-GB" spc="-15" dirty="0">
                <a:solidFill>
                  <a:schemeClr val="bg1"/>
                </a:solidFill>
                <a:latin typeface="Carlito"/>
                <a:cs typeface="Carlito"/>
              </a:rPr>
              <a:t>(1) </a:t>
            </a:r>
            <a:r>
              <a:rPr lang="en-GB" spc="-25" dirty="0">
                <a:solidFill>
                  <a:schemeClr val="bg1"/>
                </a:solidFill>
                <a:latin typeface="Carlito"/>
                <a:cs typeface="Carlito"/>
              </a:rPr>
              <a:t>have </a:t>
            </a:r>
            <a:r>
              <a:rPr lang="en-GB" spc="-20" dirty="0">
                <a:solidFill>
                  <a:schemeClr val="bg1"/>
                </a:solidFill>
                <a:latin typeface="Carlito"/>
                <a:cs typeface="Carlito"/>
              </a:rPr>
              <a:t>100% </a:t>
            </a:r>
            <a:r>
              <a:rPr lang="en-GB" spc="-15" dirty="0">
                <a:solidFill>
                  <a:schemeClr val="bg1"/>
                </a:solidFill>
                <a:latin typeface="Carlito"/>
                <a:cs typeface="Carlito"/>
              </a:rPr>
              <a:t>success </a:t>
            </a:r>
            <a:r>
              <a:rPr lang="en-GB" spc="-40" dirty="0">
                <a:solidFill>
                  <a:schemeClr val="bg1"/>
                </a:solidFill>
                <a:latin typeface="Carlito"/>
                <a:cs typeface="Carlito"/>
              </a:rPr>
              <a:t>rate </a:t>
            </a:r>
            <a:r>
              <a:rPr lang="en-GB" spc="-15" dirty="0">
                <a:solidFill>
                  <a:schemeClr val="bg1"/>
                </a:solidFill>
                <a:latin typeface="Carlito"/>
                <a:cs typeface="Carlito"/>
              </a:rPr>
              <a:t>(sample </a:t>
            </a:r>
            <a:r>
              <a:rPr lang="en-GB" spc="-20" dirty="0">
                <a:solidFill>
                  <a:schemeClr val="bg1"/>
                </a:solidFill>
                <a:latin typeface="Carlito"/>
                <a:cs typeface="Carlito"/>
              </a:rPr>
              <a:t>sizes </a:t>
            </a:r>
            <a:r>
              <a:rPr lang="en-GB" spc="-5" dirty="0">
                <a:solidFill>
                  <a:schemeClr val="bg1"/>
                </a:solidFill>
                <a:latin typeface="Carlito"/>
                <a:cs typeface="Carlito"/>
              </a:rPr>
              <a:t>in </a:t>
            </a:r>
            <a:r>
              <a:rPr lang="en-GB" spc="-20" dirty="0">
                <a:solidFill>
                  <a:schemeClr val="bg1"/>
                </a:solidFill>
                <a:latin typeface="Carlito"/>
                <a:cs typeface="Carlito"/>
              </a:rPr>
              <a:t>parenthesis)  </a:t>
            </a:r>
            <a:r>
              <a:rPr lang="en-GB" spc="-10" dirty="0">
                <a:solidFill>
                  <a:schemeClr val="bg1"/>
                </a:solidFill>
                <a:latin typeface="Carlito"/>
                <a:cs typeface="Carlito"/>
              </a:rPr>
              <a:t>SSO </a:t>
            </a:r>
            <a:r>
              <a:rPr lang="en-GB" spc="-15" dirty="0">
                <a:solidFill>
                  <a:schemeClr val="bg1"/>
                </a:solidFill>
                <a:latin typeface="Carlito"/>
                <a:cs typeface="Carlito"/>
              </a:rPr>
              <a:t>(5) </a:t>
            </a:r>
            <a:r>
              <a:rPr lang="en-GB" spc="-5" dirty="0">
                <a:solidFill>
                  <a:schemeClr val="bg1"/>
                </a:solidFill>
                <a:latin typeface="Carlito"/>
                <a:cs typeface="Carlito"/>
              </a:rPr>
              <a:t>has </a:t>
            </a:r>
            <a:r>
              <a:rPr lang="en-GB" spc="-20" dirty="0">
                <a:solidFill>
                  <a:schemeClr val="bg1"/>
                </a:solidFill>
                <a:latin typeface="Carlito"/>
                <a:cs typeface="Carlito"/>
              </a:rPr>
              <a:t>100% </a:t>
            </a:r>
            <a:r>
              <a:rPr lang="en-GB" spc="-10" dirty="0">
                <a:solidFill>
                  <a:schemeClr val="bg1"/>
                </a:solidFill>
                <a:latin typeface="Carlito"/>
                <a:cs typeface="Carlito"/>
              </a:rPr>
              <a:t>success</a:t>
            </a:r>
            <a:r>
              <a:rPr lang="en-GB" spc="45" dirty="0">
                <a:solidFill>
                  <a:schemeClr val="bg1"/>
                </a:solidFill>
                <a:latin typeface="Carlito"/>
                <a:cs typeface="Carlito"/>
              </a:rPr>
              <a:t> </a:t>
            </a:r>
            <a:r>
              <a:rPr lang="en-GB" spc="-40" dirty="0">
                <a:solidFill>
                  <a:schemeClr val="bg1"/>
                </a:solidFill>
                <a:latin typeface="Carlito"/>
                <a:cs typeface="Carlito"/>
              </a:rPr>
              <a:t>rate</a:t>
            </a:r>
            <a:endParaRPr lang="en-GB" dirty="0">
              <a:solidFill>
                <a:schemeClr val="bg1"/>
              </a:solidFill>
              <a:latin typeface="Carlito"/>
              <a:cs typeface="Carlito"/>
            </a:endParaRPr>
          </a:p>
          <a:p>
            <a:pPr marL="12700">
              <a:lnSpc>
                <a:spcPct val="100000"/>
              </a:lnSpc>
              <a:spcBef>
                <a:spcPts val="250"/>
              </a:spcBef>
            </a:pPr>
            <a:r>
              <a:rPr lang="en-GB" spc="-25" dirty="0">
                <a:solidFill>
                  <a:schemeClr val="bg1"/>
                </a:solidFill>
                <a:latin typeface="Carlito"/>
                <a:cs typeface="Carlito"/>
              </a:rPr>
              <a:t>VLEO </a:t>
            </a:r>
            <a:r>
              <a:rPr lang="en-GB" spc="-20" dirty="0">
                <a:solidFill>
                  <a:schemeClr val="bg1"/>
                </a:solidFill>
                <a:latin typeface="Carlito"/>
                <a:cs typeface="Carlito"/>
              </a:rPr>
              <a:t>(14) </a:t>
            </a:r>
            <a:r>
              <a:rPr lang="en-GB" spc="-5" dirty="0">
                <a:solidFill>
                  <a:schemeClr val="bg1"/>
                </a:solidFill>
                <a:latin typeface="Carlito"/>
                <a:cs typeface="Carlito"/>
              </a:rPr>
              <a:t>has </a:t>
            </a:r>
            <a:r>
              <a:rPr lang="en-GB" spc="-20" dirty="0">
                <a:solidFill>
                  <a:schemeClr val="bg1"/>
                </a:solidFill>
                <a:latin typeface="Carlito"/>
                <a:cs typeface="Carlito"/>
              </a:rPr>
              <a:t>decent </a:t>
            </a:r>
            <a:r>
              <a:rPr lang="en-GB" spc="-15" dirty="0">
                <a:solidFill>
                  <a:schemeClr val="bg1"/>
                </a:solidFill>
                <a:latin typeface="Carlito"/>
                <a:cs typeface="Carlito"/>
              </a:rPr>
              <a:t>success </a:t>
            </a:r>
            <a:r>
              <a:rPr lang="en-GB" spc="-40" dirty="0">
                <a:solidFill>
                  <a:schemeClr val="bg1"/>
                </a:solidFill>
                <a:latin typeface="Carlito"/>
                <a:cs typeface="Carlito"/>
              </a:rPr>
              <a:t>rate </a:t>
            </a:r>
            <a:r>
              <a:rPr lang="en-GB" spc="-5" dirty="0">
                <a:solidFill>
                  <a:schemeClr val="bg1"/>
                </a:solidFill>
                <a:latin typeface="Carlito"/>
                <a:cs typeface="Carlito"/>
              </a:rPr>
              <a:t>and</a:t>
            </a:r>
            <a:r>
              <a:rPr lang="en-GB" spc="150" dirty="0">
                <a:solidFill>
                  <a:schemeClr val="bg1"/>
                </a:solidFill>
                <a:latin typeface="Carlito"/>
                <a:cs typeface="Carlito"/>
              </a:rPr>
              <a:t> </a:t>
            </a:r>
            <a:r>
              <a:rPr lang="en-GB" spc="-25" dirty="0">
                <a:solidFill>
                  <a:schemeClr val="bg1"/>
                </a:solidFill>
                <a:latin typeface="Carlito"/>
                <a:cs typeface="Carlito"/>
              </a:rPr>
              <a:t>attempts</a:t>
            </a:r>
            <a:endParaRPr lang="en-GB" dirty="0">
              <a:solidFill>
                <a:schemeClr val="bg1"/>
              </a:solidFill>
              <a:latin typeface="Carlito"/>
              <a:cs typeface="Carlito"/>
            </a:endParaRPr>
          </a:p>
          <a:p>
            <a:pPr marL="12700">
              <a:lnSpc>
                <a:spcPct val="100000"/>
              </a:lnSpc>
              <a:spcBef>
                <a:spcPts val="395"/>
              </a:spcBef>
            </a:pPr>
            <a:r>
              <a:rPr lang="en-GB" spc="-5" dirty="0">
                <a:solidFill>
                  <a:schemeClr val="bg1"/>
                </a:solidFill>
                <a:latin typeface="Carlito"/>
                <a:cs typeface="Carlito"/>
              </a:rPr>
              <a:t>SO </a:t>
            </a:r>
            <a:r>
              <a:rPr lang="en-GB" spc="-15" dirty="0">
                <a:solidFill>
                  <a:schemeClr val="bg1"/>
                </a:solidFill>
                <a:latin typeface="Carlito"/>
                <a:cs typeface="Carlito"/>
              </a:rPr>
              <a:t>(1) </a:t>
            </a:r>
            <a:r>
              <a:rPr lang="en-GB" spc="-5" dirty="0">
                <a:solidFill>
                  <a:schemeClr val="bg1"/>
                </a:solidFill>
                <a:latin typeface="Carlito"/>
                <a:cs typeface="Carlito"/>
              </a:rPr>
              <a:t>has </a:t>
            </a:r>
            <a:r>
              <a:rPr lang="en-GB" spc="-15" dirty="0">
                <a:solidFill>
                  <a:schemeClr val="bg1"/>
                </a:solidFill>
                <a:latin typeface="Carlito"/>
                <a:cs typeface="Carlito"/>
              </a:rPr>
              <a:t>0% success</a:t>
            </a:r>
            <a:r>
              <a:rPr lang="en-GB" spc="85" dirty="0">
                <a:solidFill>
                  <a:schemeClr val="bg1"/>
                </a:solidFill>
                <a:latin typeface="Carlito"/>
                <a:cs typeface="Carlito"/>
              </a:rPr>
              <a:t> </a:t>
            </a:r>
            <a:r>
              <a:rPr lang="en-GB" spc="-40" dirty="0">
                <a:solidFill>
                  <a:schemeClr val="bg1"/>
                </a:solidFill>
                <a:latin typeface="Carlito"/>
                <a:cs typeface="Carlito"/>
              </a:rPr>
              <a:t>rate</a:t>
            </a:r>
            <a:endParaRPr lang="en-GB" dirty="0">
              <a:solidFill>
                <a:schemeClr val="bg1"/>
              </a:solidFill>
              <a:latin typeface="Carlito"/>
              <a:cs typeface="Carlito"/>
            </a:endParaRPr>
          </a:p>
          <a:p>
            <a:pPr marL="12700">
              <a:lnSpc>
                <a:spcPct val="100000"/>
              </a:lnSpc>
              <a:spcBef>
                <a:spcPts val="565"/>
              </a:spcBef>
            </a:pPr>
            <a:r>
              <a:rPr lang="en-GB" spc="-40" dirty="0">
                <a:solidFill>
                  <a:schemeClr val="bg1"/>
                </a:solidFill>
                <a:latin typeface="Carlito"/>
                <a:cs typeface="Carlito"/>
              </a:rPr>
              <a:t>GTO </a:t>
            </a:r>
            <a:r>
              <a:rPr lang="en-GB" spc="-20" dirty="0">
                <a:solidFill>
                  <a:schemeClr val="bg1"/>
                </a:solidFill>
                <a:latin typeface="Carlito"/>
                <a:cs typeface="Carlito"/>
              </a:rPr>
              <a:t>(27) </a:t>
            </a:r>
            <a:r>
              <a:rPr lang="en-GB" spc="-5" dirty="0">
                <a:solidFill>
                  <a:schemeClr val="bg1"/>
                </a:solidFill>
                <a:latin typeface="Carlito"/>
                <a:cs typeface="Carlito"/>
              </a:rPr>
              <a:t>has the </a:t>
            </a:r>
            <a:r>
              <a:rPr lang="en-GB" spc="-20" dirty="0">
                <a:solidFill>
                  <a:schemeClr val="bg1"/>
                </a:solidFill>
                <a:latin typeface="Carlito"/>
                <a:cs typeface="Carlito"/>
              </a:rPr>
              <a:t>around 50% </a:t>
            </a:r>
            <a:r>
              <a:rPr lang="en-GB" spc="-15" dirty="0">
                <a:solidFill>
                  <a:schemeClr val="bg1"/>
                </a:solidFill>
                <a:latin typeface="Carlito"/>
                <a:cs typeface="Carlito"/>
              </a:rPr>
              <a:t>success </a:t>
            </a:r>
            <a:r>
              <a:rPr lang="en-GB" spc="-40" dirty="0">
                <a:solidFill>
                  <a:schemeClr val="bg1"/>
                </a:solidFill>
                <a:latin typeface="Carlito"/>
                <a:cs typeface="Carlito"/>
              </a:rPr>
              <a:t>rate </a:t>
            </a:r>
            <a:r>
              <a:rPr lang="en-GB" spc="-15" dirty="0">
                <a:solidFill>
                  <a:schemeClr val="bg1"/>
                </a:solidFill>
                <a:latin typeface="Carlito"/>
                <a:cs typeface="Carlito"/>
              </a:rPr>
              <a:t>but </a:t>
            </a:r>
            <a:r>
              <a:rPr lang="en-GB" spc="-20" dirty="0">
                <a:solidFill>
                  <a:schemeClr val="bg1"/>
                </a:solidFill>
                <a:latin typeface="Carlito"/>
                <a:cs typeface="Carlito"/>
              </a:rPr>
              <a:t>largest</a:t>
            </a:r>
            <a:r>
              <a:rPr lang="en-GB" spc="225" dirty="0">
                <a:solidFill>
                  <a:schemeClr val="bg1"/>
                </a:solidFill>
                <a:latin typeface="Carlito"/>
                <a:cs typeface="Carlito"/>
              </a:rPr>
              <a:t> </a:t>
            </a:r>
            <a:r>
              <a:rPr lang="en-GB" spc="-5" dirty="0">
                <a:solidFill>
                  <a:schemeClr val="bg1"/>
                </a:solidFill>
                <a:latin typeface="Carlito"/>
                <a:cs typeface="Carlito"/>
              </a:rPr>
              <a:t>sample</a:t>
            </a:r>
            <a:endParaRPr lang="en-GB" dirty="0">
              <a:solidFill>
                <a:schemeClr val="bg1"/>
              </a:solidFill>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30620"/>
            <a:ext cx="11190739"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6240B1B-F564-484C-B08A-D7530E7581F0}"/>
              </a:ext>
            </a:extLst>
          </p:cNvPr>
          <p:cNvPicPr>
            <a:picLocks noChangeAspect="1"/>
          </p:cNvPicPr>
          <p:nvPr/>
        </p:nvPicPr>
        <p:blipFill>
          <a:blip r:embed="rId3"/>
          <a:stretch>
            <a:fillRect/>
          </a:stretch>
        </p:blipFill>
        <p:spPr>
          <a:xfrm>
            <a:off x="0" y="1879669"/>
            <a:ext cx="12192000" cy="3647711"/>
          </a:xfrm>
          <a:prstGeom prst="rect">
            <a:avLst/>
          </a:prstGeom>
        </p:spPr>
      </p:pic>
      <p:sp>
        <p:nvSpPr>
          <p:cNvPr id="7" name="TextBox 6">
            <a:extLst>
              <a:ext uri="{FF2B5EF4-FFF2-40B4-BE49-F238E27FC236}">
                <a16:creationId xmlns:a16="http://schemas.microsoft.com/office/drawing/2014/main" id="{9F7888E3-E841-493E-89CF-AE470F7E4CA8}"/>
              </a:ext>
            </a:extLst>
          </p:cNvPr>
          <p:cNvSpPr txBox="1"/>
          <p:nvPr/>
        </p:nvSpPr>
        <p:spPr>
          <a:xfrm>
            <a:off x="211873" y="5527380"/>
            <a:ext cx="11980127" cy="1352550"/>
          </a:xfrm>
          <a:prstGeom prst="rect">
            <a:avLst/>
          </a:prstGeom>
          <a:noFill/>
        </p:spPr>
        <p:txBody>
          <a:bodyPr wrap="square" rtlCol="0">
            <a:spAutoFit/>
          </a:bodyPr>
          <a:lstStyle/>
          <a:p>
            <a:pPr marL="12700" marR="3951604">
              <a:lnSpc>
                <a:spcPct val="121200"/>
              </a:lnSpc>
              <a:spcBef>
                <a:spcPts val="100"/>
              </a:spcBef>
            </a:pPr>
            <a:r>
              <a:rPr lang="en-GB" spc="-15" dirty="0">
                <a:solidFill>
                  <a:schemeClr val="bg1"/>
                </a:solidFill>
                <a:latin typeface="Carlito"/>
                <a:cs typeface="Carlito"/>
              </a:rPr>
              <a:t>Launch Orbit </a:t>
            </a:r>
            <a:r>
              <a:rPr lang="en-GB" spc="-25" dirty="0">
                <a:solidFill>
                  <a:schemeClr val="bg1"/>
                </a:solidFill>
                <a:latin typeface="Carlito"/>
                <a:cs typeface="Carlito"/>
              </a:rPr>
              <a:t>preferences </a:t>
            </a:r>
            <a:r>
              <a:rPr lang="en-GB" spc="-5" dirty="0">
                <a:solidFill>
                  <a:schemeClr val="bg1"/>
                </a:solidFill>
                <a:latin typeface="Carlito"/>
                <a:cs typeface="Carlito"/>
              </a:rPr>
              <a:t>changed </a:t>
            </a:r>
            <a:r>
              <a:rPr lang="en-GB" spc="-20" dirty="0">
                <a:solidFill>
                  <a:schemeClr val="bg1"/>
                </a:solidFill>
                <a:latin typeface="Carlito"/>
                <a:cs typeface="Carlito"/>
              </a:rPr>
              <a:t>over </a:t>
            </a:r>
            <a:r>
              <a:rPr lang="en-GB" spc="-10" dirty="0">
                <a:solidFill>
                  <a:schemeClr val="bg1"/>
                </a:solidFill>
                <a:latin typeface="Carlito"/>
                <a:cs typeface="Carlito"/>
              </a:rPr>
              <a:t>Flight </a:t>
            </a:r>
            <a:r>
              <a:rPr lang="en-GB" spc="-50" dirty="0">
                <a:solidFill>
                  <a:schemeClr val="bg1"/>
                </a:solidFill>
                <a:latin typeface="Carlito"/>
                <a:cs typeface="Carlito"/>
              </a:rPr>
              <a:t>Number.  </a:t>
            </a:r>
            <a:r>
              <a:rPr lang="en-GB" spc="-15" dirty="0">
                <a:solidFill>
                  <a:schemeClr val="bg1"/>
                </a:solidFill>
                <a:latin typeface="Carlito"/>
                <a:cs typeface="Carlito"/>
              </a:rPr>
              <a:t>Launch </a:t>
            </a:r>
            <a:r>
              <a:rPr lang="en-GB" spc="-25" dirty="0">
                <a:solidFill>
                  <a:schemeClr val="bg1"/>
                </a:solidFill>
                <a:latin typeface="Carlito"/>
                <a:cs typeface="Carlito"/>
              </a:rPr>
              <a:t>Outcome </a:t>
            </a:r>
            <a:r>
              <a:rPr lang="en-GB" spc="-15" dirty="0">
                <a:solidFill>
                  <a:schemeClr val="bg1"/>
                </a:solidFill>
                <a:latin typeface="Carlito"/>
                <a:cs typeface="Carlito"/>
              </a:rPr>
              <a:t>seems to </a:t>
            </a:r>
            <a:r>
              <a:rPr lang="en-GB" spc="-25" dirty="0">
                <a:solidFill>
                  <a:schemeClr val="bg1"/>
                </a:solidFill>
                <a:latin typeface="Carlito"/>
                <a:cs typeface="Carlito"/>
              </a:rPr>
              <a:t>correlate </a:t>
            </a:r>
            <a:r>
              <a:rPr lang="en-GB" spc="-5" dirty="0">
                <a:solidFill>
                  <a:schemeClr val="bg1"/>
                </a:solidFill>
                <a:latin typeface="Carlito"/>
                <a:cs typeface="Carlito"/>
              </a:rPr>
              <a:t>with this</a:t>
            </a:r>
            <a:r>
              <a:rPr lang="en-GB" spc="120" dirty="0">
                <a:solidFill>
                  <a:schemeClr val="bg1"/>
                </a:solidFill>
                <a:latin typeface="Carlito"/>
                <a:cs typeface="Carlito"/>
              </a:rPr>
              <a:t> </a:t>
            </a:r>
            <a:r>
              <a:rPr lang="en-GB" spc="-25" dirty="0">
                <a:solidFill>
                  <a:schemeClr val="bg1"/>
                </a:solidFill>
                <a:latin typeface="Carlito"/>
                <a:cs typeface="Carlito"/>
              </a:rPr>
              <a:t>preference.</a:t>
            </a:r>
            <a:endParaRPr lang="en-GB" dirty="0">
              <a:solidFill>
                <a:schemeClr val="bg1"/>
              </a:solidFill>
              <a:latin typeface="Carlito"/>
              <a:cs typeface="Carlito"/>
            </a:endParaRPr>
          </a:p>
          <a:p>
            <a:pPr marL="12700" marR="5080">
              <a:lnSpc>
                <a:spcPts val="2330"/>
              </a:lnSpc>
              <a:spcBef>
                <a:spcPts val="135"/>
              </a:spcBef>
            </a:pPr>
            <a:r>
              <a:rPr lang="en-GB" spc="-15" dirty="0">
                <a:solidFill>
                  <a:schemeClr val="bg1"/>
                </a:solidFill>
                <a:latin typeface="Carlito"/>
                <a:cs typeface="Carlito"/>
              </a:rPr>
              <a:t>SpaceX </a:t>
            </a:r>
            <a:r>
              <a:rPr lang="en-GB" spc="-20" dirty="0">
                <a:solidFill>
                  <a:schemeClr val="bg1"/>
                </a:solidFill>
                <a:latin typeface="Carlito"/>
                <a:cs typeface="Carlito"/>
              </a:rPr>
              <a:t>started </a:t>
            </a:r>
            <a:r>
              <a:rPr lang="en-GB" spc="-5" dirty="0">
                <a:solidFill>
                  <a:schemeClr val="bg1"/>
                </a:solidFill>
                <a:latin typeface="Carlito"/>
                <a:cs typeface="Carlito"/>
              </a:rPr>
              <a:t>with </a:t>
            </a:r>
            <a:r>
              <a:rPr lang="en-GB" spc="-25" dirty="0">
                <a:solidFill>
                  <a:schemeClr val="bg1"/>
                </a:solidFill>
                <a:latin typeface="Carlito"/>
                <a:cs typeface="Carlito"/>
              </a:rPr>
              <a:t>LEO </a:t>
            </a:r>
            <a:r>
              <a:rPr lang="en-GB" spc="-5" dirty="0">
                <a:solidFill>
                  <a:schemeClr val="bg1"/>
                </a:solidFill>
                <a:latin typeface="Carlito"/>
                <a:cs typeface="Carlito"/>
              </a:rPr>
              <a:t>orbits which </a:t>
            </a:r>
            <a:r>
              <a:rPr lang="en-GB" spc="-20" dirty="0">
                <a:solidFill>
                  <a:schemeClr val="bg1"/>
                </a:solidFill>
                <a:latin typeface="Carlito"/>
                <a:cs typeface="Carlito"/>
              </a:rPr>
              <a:t>saw </a:t>
            </a:r>
            <a:r>
              <a:rPr lang="en-GB" spc="-25" dirty="0">
                <a:solidFill>
                  <a:schemeClr val="bg1"/>
                </a:solidFill>
                <a:latin typeface="Carlito"/>
                <a:cs typeface="Carlito"/>
              </a:rPr>
              <a:t>moderate </a:t>
            </a:r>
            <a:r>
              <a:rPr lang="en-GB" spc="-15" dirty="0">
                <a:solidFill>
                  <a:schemeClr val="bg1"/>
                </a:solidFill>
                <a:latin typeface="Carlito"/>
                <a:cs typeface="Carlito"/>
              </a:rPr>
              <a:t>success </a:t>
            </a:r>
            <a:r>
              <a:rPr lang="en-GB" spc="-25" dirty="0">
                <a:solidFill>
                  <a:schemeClr val="bg1"/>
                </a:solidFill>
                <a:latin typeface="Carlito"/>
                <a:cs typeface="Carlito"/>
              </a:rPr>
              <a:t>LEO </a:t>
            </a:r>
            <a:r>
              <a:rPr lang="en-GB" spc="-5" dirty="0">
                <a:solidFill>
                  <a:schemeClr val="bg1"/>
                </a:solidFill>
                <a:latin typeface="Carlito"/>
                <a:cs typeface="Carlito"/>
              </a:rPr>
              <a:t>and </a:t>
            </a:r>
            <a:r>
              <a:rPr lang="en-GB" spc="-25" dirty="0">
                <a:solidFill>
                  <a:schemeClr val="bg1"/>
                </a:solidFill>
                <a:latin typeface="Carlito"/>
                <a:cs typeface="Carlito"/>
              </a:rPr>
              <a:t>returned </a:t>
            </a:r>
            <a:r>
              <a:rPr lang="en-GB" spc="-15" dirty="0">
                <a:solidFill>
                  <a:schemeClr val="bg1"/>
                </a:solidFill>
                <a:latin typeface="Carlito"/>
                <a:cs typeface="Carlito"/>
              </a:rPr>
              <a:t>to </a:t>
            </a:r>
            <a:r>
              <a:rPr lang="en-GB" spc="-25" dirty="0">
                <a:solidFill>
                  <a:schemeClr val="bg1"/>
                </a:solidFill>
                <a:latin typeface="Carlito"/>
                <a:cs typeface="Carlito"/>
              </a:rPr>
              <a:t>VLEO </a:t>
            </a:r>
            <a:r>
              <a:rPr lang="en-GB" dirty="0">
                <a:solidFill>
                  <a:schemeClr val="bg1"/>
                </a:solidFill>
                <a:latin typeface="Carlito"/>
                <a:cs typeface="Carlito"/>
              </a:rPr>
              <a:t>in </a:t>
            </a:r>
            <a:r>
              <a:rPr lang="en-GB" spc="-25" dirty="0">
                <a:solidFill>
                  <a:schemeClr val="bg1"/>
                </a:solidFill>
                <a:latin typeface="Carlito"/>
                <a:cs typeface="Carlito"/>
              </a:rPr>
              <a:t>recent </a:t>
            </a:r>
            <a:r>
              <a:rPr lang="en-GB" spc="-5" dirty="0">
                <a:solidFill>
                  <a:schemeClr val="bg1"/>
                </a:solidFill>
                <a:latin typeface="Carlito"/>
                <a:cs typeface="Carlito"/>
              </a:rPr>
              <a:t>launches  </a:t>
            </a:r>
            <a:r>
              <a:rPr lang="en-GB" spc="-15" dirty="0">
                <a:solidFill>
                  <a:schemeClr val="bg1"/>
                </a:solidFill>
                <a:latin typeface="Carlito"/>
                <a:cs typeface="Carlito"/>
              </a:rPr>
              <a:t>SpaceX </a:t>
            </a:r>
            <a:r>
              <a:rPr lang="en-GB" spc="-20" dirty="0">
                <a:solidFill>
                  <a:schemeClr val="bg1"/>
                </a:solidFill>
                <a:latin typeface="Carlito"/>
                <a:cs typeface="Carlito"/>
              </a:rPr>
              <a:t>appears </a:t>
            </a:r>
            <a:r>
              <a:rPr lang="en-GB" spc="-15" dirty="0">
                <a:solidFill>
                  <a:schemeClr val="bg1"/>
                </a:solidFill>
                <a:latin typeface="Carlito"/>
                <a:cs typeface="Carlito"/>
              </a:rPr>
              <a:t>to </a:t>
            </a:r>
            <a:r>
              <a:rPr lang="en-GB" spc="-25" dirty="0">
                <a:solidFill>
                  <a:schemeClr val="bg1"/>
                </a:solidFill>
                <a:latin typeface="Carlito"/>
                <a:cs typeface="Carlito"/>
              </a:rPr>
              <a:t>perform better </a:t>
            </a:r>
            <a:r>
              <a:rPr lang="en-GB" dirty="0">
                <a:solidFill>
                  <a:schemeClr val="bg1"/>
                </a:solidFill>
                <a:latin typeface="Carlito"/>
                <a:cs typeface="Carlito"/>
              </a:rPr>
              <a:t>in </a:t>
            </a:r>
            <a:r>
              <a:rPr lang="en-GB" spc="-20" dirty="0">
                <a:solidFill>
                  <a:schemeClr val="bg1"/>
                </a:solidFill>
                <a:latin typeface="Carlito"/>
                <a:cs typeface="Carlito"/>
              </a:rPr>
              <a:t>lower </a:t>
            </a:r>
            <a:r>
              <a:rPr lang="en-GB" spc="-5" dirty="0">
                <a:solidFill>
                  <a:schemeClr val="bg1"/>
                </a:solidFill>
                <a:latin typeface="Carlito"/>
                <a:cs typeface="Carlito"/>
              </a:rPr>
              <a:t>orbits or </a:t>
            </a:r>
            <a:r>
              <a:rPr lang="en-GB" spc="-20" dirty="0">
                <a:solidFill>
                  <a:schemeClr val="bg1"/>
                </a:solidFill>
                <a:latin typeface="Carlito"/>
                <a:cs typeface="Carlito"/>
              </a:rPr>
              <a:t>Sun-synchronous</a:t>
            </a:r>
            <a:r>
              <a:rPr lang="en-GB" spc="275" dirty="0">
                <a:solidFill>
                  <a:schemeClr val="bg1"/>
                </a:solidFill>
                <a:latin typeface="Carlito"/>
                <a:cs typeface="Carlito"/>
              </a:rPr>
              <a:t> </a:t>
            </a:r>
            <a:r>
              <a:rPr lang="en-GB" spc="-5" dirty="0">
                <a:solidFill>
                  <a:schemeClr val="bg1"/>
                </a:solidFill>
                <a:latin typeface="Carlito"/>
                <a:cs typeface="Carlito"/>
              </a:rPr>
              <a:t>orbits</a:t>
            </a:r>
            <a:endParaRPr lang="en-GB" dirty="0">
              <a:solidFill>
                <a:schemeClr val="bg1"/>
              </a:solidFill>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1330620"/>
            <a:ext cx="11190739"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12E4957-22C2-45FA-BE35-F63124F1E683}"/>
              </a:ext>
            </a:extLst>
          </p:cNvPr>
          <p:cNvPicPr>
            <a:picLocks noChangeAspect="1"/>
          </p:cNvPicPr>
          <p:nvPr/>
        </p:nvPicPr>
        <p:blipFill>
          <a:blip r:embed="rId3"/>
          <a:stretch>
            <a:fillRect/>
          </a:stretch>
        </p:blipFill>
        <p:spPr>
          <a:xfrm>
            <a:off x="0" y="1802765"/>
            <a:ext cx="12192000" cy="3724615"/>
          </a:xfrm>
          <a:prstGeom prst="rect">
            <a:avLst/>
          </a:prstGeom>
        </p:spPr>
      </p:pic>
      <p:sp>
        <p:nvSpPr>
          <p:cNvPr id="7" name="TextBox 6">
            <a:extLst>
              <a:ext uri="{FF2B5EF4-FFF2-40B4-BE49-F238E27FC236}">
                <a16:creationId xmlns:a16="http://schemas.microsoft.com/office/drawing/2014/main" id="{DE3B3374-029F-4563-BD01-BCAC813DA175}"/>
              </a:ext>
            </a:extLst>
          </p:cNvPr>
          <p:cNvSpPr txBox="1"/>
          <p:nvPr/>
        </p:nvSpPr>
        <p:spPr>
          <a:xfrm>
            <a:off x="602166" y="5776332"/>
            <a:ext cx="10588573" cy="1025922"/>
          </a:xfrm>
          <a:prstGeom prst="rect">
            <a:avLst/>
          </a:prstGeom>
          <a:noFill/>
        </p:spPr>
        <p:txBody>
          <a:bodyPr wrap="square" rtlCol="0">
            <a:spAutoFit/>
          </a:bodyPr>
          <a:lstStyle/>
          <a:p>
            <a:pPr marL="12700">
              <a:lnSpc>
                <a:spcPct val="100000"/>
              </a:lnSpc>
              <a:spcBef>
                <a:spcPts val="495"/>
              </a:spcBef>
            </a:pPr>
            <a:r>
              <a:rPr lang="en-GB" spc="-25" dirty="0">
                <a:solidFill>
                  <a:schemeClr val="bg1"/>
                </a:solidFill>
                <a:latin typeface="Carlito"/>
                <a:cs typeface="Carlito"/>
              </a:rPr>
              <a:t>Payload </a:t>
            </a:r>
            <a:r>
              <a:rPr lang="en-GB" spc="-5" dirty="0">
                <a:solidFill>
                  <a:schemeClr val="bg1"/>
                </a:solidFill>
                <a:latin typeface="Carlito"/>
                <a:cs typeface="Carlito"/>
              </a:rPr>
              <a:t>mass </a:t>
            </a:r>
            <a:r>
              <a:rPr lang="en-GB" spc="-20" dirty="0">
                <a:solidFill>
                  <a:schemeClr val="bg1"/>
                </a:solidFill>
                <a:latin typeface="Carlito"/>
                <a:cs typeface="Carlito"/>
              </a:rPr>
              <a:t>seems </a:t>
            </a:r>
            <a:r>
              <a:rPr lang="en-GB" spc="-15" dirty="0">
                <a:solidFill>
                  <a:schemeClr val="bg1"/>
                </a:solidFill>
                <a:latin typeface="Carlito"/>
                <a:cs typeface="Carlito"/>
              </a:rPr>
              <a:t>to </a:t>
            </a:r>
            <a:r>
              <a:rPr lang="en-GB" spc="-25" dirty="0">
                <a:solidFill>
                  <a:schemeClr val="bg1"/>
                </a:solidFill>
                <a:latin typeface="Carlito"/>
                <a:cs typeface="Carlito"/>
              </a:rPr>
              <a:t>correlate </a:t>
            </a:r>
            <a:r>
              <a:rPr lang="en-GB" spc="-5" dirty="0">
                <a:solidFill>
                  <a:schemeClr val="bg1"/>
                </a:solidFill>
                <a:latin typeface="Carlito"/>
                <a:cs typeface="Carlito"/>
              </a:rPr>
              <a:t>with</a:t>
            </a:r>
            <a:r>
              <a:rPr lang="en-GB" spc="40" dirty="0">
                <a:solidFill>
                  <a:schemeClr val="bg1"/>
                </a:solidFill>
                <a:latin typeface="Carlito"/>
                <a:cs typeface="Carlito"/>
              </a:rPr>
              <a:t> </a:t>
            </a:r>
            <a:r>
              <a:rPr lang="en-GB" spc="-15" dirty="0">
                <a:solidFill>
                  <a:schemeClr val="bg1"/>
                </a:solidFill>
                <a:latin typeface="Carlito"/>
                <a:cs typeface="Carlito"/>
              </a:rPr>
              <a:t>orbit</a:t>
            </a:r>
            <a:endParaRPr lang="en-GB" dirty="0">
              <a:solidFill>
                <a:schemeClr val="bg1"/>
              </a:solidFill>
              <a:latin typeface="Carlito"/>
              <a:cs typeface="Carlito"/>
            </a:endParaRPr>
          </a:p>
          <a:p>
            <a:pPr marL="12700">
              <a:lnSpc>
                <a:spcPct val="100000"/>
              </a:lnSpc>
              <a:spcBef>
                <a:spcPts val="395"/>
              </a:spcBef>
            </a:pPr>
            <a:r>
              <a:rPr lang="en-GB" spc="-25" dirty="0">
                <a:solidFill>
                  <a:schemeClr val="bg1"/>
                </a:solidFill>
                <a:latin typeface="Carlito"/>
                <a:cs typeface="Carlito"/>
              </a:rPr>
              <a:t>LEO </a:t>
            </a:r>
            <a:r>
              <a:rPr lang="en-GB" spc="-5" dirty="0">
                <a:solidFill>
                  <a:schemeClr val="bg1"/>
                </a:solidFill>
                <a:latin typeface="Carlito"/>
                <a:cs typeface="Carlito"/>
              </a:rPr>
              <a:t>and </a:t>
            </a:r>
            <a:r>
              <a:rPr lang="en-GB" spc="-15" dirty="0">
                <a:solidFill>
                  <a:schemeClr val="bg1"/>
                </a:solidFill>
                <a:latin typeface="Carlito"/>
                <a:cs typeface="Carlito"/>
              </a:rPr>
              <a:t>SSO seem to </a:t>
            </a:r>
            <a:r>
              <a:rPr lang="en-GB" spc="-25" dirty="0">
                <a:solidFill>
                  <a:schemeClr val="bg1"/>
                </a:solidFill>
                <a:latin typeface="Carlito"/>
                <a:cs typeface="Carlito"/>
              </a:rPr>
              <a:t>have </a:t>
            </a:r>
            <a:r>
              <a:rPr lang="en-GB" spc="-20" dirty="0">
                <a:solidFill>
                  <a:schemeClr val="bg1"/>
                </a:solidFill>
                <a:latin typeface="Carlito"/>
                <a:cs typeface="Carlito"/>
              </a:rPr>
              <a:t>relatively low payload</a:t>
            </a:r>
            <a:r>
              <a:rPr lang="en-GB" spc="135" dirty="0">
                <a:solidFill>
                  <a:schemeClr val="bg1"/>
                </a:solidFill>
                <a:latin typeface="Carlito"/>
                <a:cs typeface="Carlito"/>
              </a:rPr>
              <a:t> </a:t>
            </a:r>
            <a:r>
              <a:rPr lang="en-GB" spc="-5" dirty="0">
                <a:solidFill>
                  <a:schemeClr val="bg1"/>
                </a:solidFill>
                <a:latin typeface="Carlito"/>
                <a:cs typeface="Carlito"/>
              </a:rPr>
              <a:t>mass</a:t>
            </a:r>
            <a:endParaRPr lang="en-GB" dirty="0">
              <a:solidFill>
                <a:schemeClr val="bg1"/>
              </a:solidFill>
              <a:latin typeface="Carlito"/>
              <a:cs typeface="Carlito"/>
            </a:endParaRPr>
          </a:p>
          <a:p>
            <a:pPr marL="12700">
              <a:lnSpc>
                <a:spcPct val="100000"/>
              </a:lnSpc>
              <a:spcBef>
                <a:spcPts val="409"/>
              </a:spcBef>
            </a:pPr>
            <a:r>
              <a:rPr lang="en-GB" spc="-5" dirty="0">
                <a:solidFill>
                  <a:schemeClr val="bg1"/>
                </a:solidFill>
                <a:latin typeface="Carlito"/>
                <a:cs typeface="Carlito"/>
              </a:rPr>
              <a:t>The other </a:t>
            </a:r>
            <a:r>
              <a:rPr lang="en-GB" spc="-20" dirty="0">
                <a:solidFill>
                  <a:schemeClr val="bg1"/>
                </a:solidFill>
                <a:latin typeface="Carlito"/>
                <a:cs typeface="Carlito"/>
              </a:rPr>
              <a:t>most successful </a:t>
            </a:r>
            <a:r>
              <a:rPr lang="en-GB" spc="-5" dirty="0">
                <a:solidFill>
                  <a:schemeClr val="bg1"/>
                </a:solidFill>
                <a:latin typeface="Carlito"/>
                <a:cs typeface="Carlito"/>
              </a:rPr>
              <a:t>orbit </a:t>
            </a:r>
            <a:r>
              <a:rPr lang="en-GB" spc="-20" dirty="0">
                <a:solidFill>
                  <a:schemeClr val="bg1"/>
                </a:solidFill>
                <a:latin typeface="Carlito"/>
                <a:cs typeface="Carlito"/>
              </a:rPr>
              <a:t>VLEO </a:t>
            </a:r>
            <a:r>
              <a:rPr lang="en-GB" spc="-5" dirty="0">
                <a:solidFill>
                  <a:schemeClr val="bg1"/>
                </a:solidFill>
                <a:latin typeface="Carlito"/>
                <a:cs typeface="Carlito"/>
              </a:rPr>
              <a:t>only has </a:t>
            </a:r>
            <a:r>
              <a:rPr lang="en-GB" spc="-10" dirty="0">
                <a:solidFill>
                  <a:schemeClr val="bg1"/>
                </a:solidFill>
                <a:latin typeface="Carlito"/>
                <a:cs typeface="Carlito"/>
              </a:rPr>
              <a:t>payload </a:t>
            </a:r>
            <a:r>
              <a:rPr lang="en-GB" spc="-5" dirty="0">
                <a:solidFill>
                  <a:schemeClr val="bg1"/>
                </a:solidFill>
                <a:latin typeface="Carlito"/>
                <a:cs typeface="Carlito"/>
              </a:rPr>
              <a:t>mass </a:t>
            </a:r>
            <a:r>
              <a:rPr lang="en-GB" spc="-20" dirty="0">
                <a:solidFill>
                  <a:schemeClr val="bg1"/>
                </a:solidFill>
                <a:latin typeface="Carlito"/>
                <a:cs typeface="Carlito"/>
              </a:rPr>
              <a:t>values </a:t>
            </a:r>
            <a:r>
              <a:rPr lang="en-GB" spc="-5" dirty="0">
                <a:solidFill>
                  <a:schemeClr val="bg1"/>
                </a:solidFill>
                <a:latin typeface="Carlito"/>
                <a:cs typeface="Carlito"/>
              </a:rPr>
              <a:t>in the higher end of the</a:t>
            </a:r>
            <a:r>
              <a:rPr lang="en-GB" spc="85" dirty="0">
                <a:solidFill>
                  <a:schemeClr val="bg1"/>
                </a:solidFill>
                <a:latin typeface="Carlito"/>
                <a:cs typeface="Carlito"/>
              </a:rPr>
              <a:t> </a:t>
            </a:r>
            <a:r>
              <a:rPr lang="en-GB" spc="-25" dirty="0">
                <a:solidFill>
                  <a:schemeClr val="bg1"/>
                </a:solidFill>
                <a:latin typeface="Carlito"/>
                <a:cs typeface="Carlito"/>
              </a:rPr>
              <a:t>range</a:t>
            </a:r>
            <a:endParaRPr lang="en-GB" dirty="0">
              <a:solidFill>
                <a:schemeClr val="bg1"/>
              </a:solidFill>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330620"/>
            <a:ext cx="11285611"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Line chart&#10;&#10;Description automatically generated">
            <a:extLst>
              <a:ext uri="{FF2B5EF4-FFF2-40B4-BE49-F238E27FC236}">
                <a16:creationId xmlns:a16="http://schemas.microsoft.com/office/drawing/2014/main" id="{35A270A2-D965-4FEB-B62B-209310368C9B}"/>
              </a:ext>
            </a:extLst>
          </p:cNvPr>
          <p:cNvPicPr>
            <a:picLocks noChangeAspect="1"/>
          </p:cNvPicPr>
          <p:nvPr/>
        </p:nvPicPr>
        <p:blipFill>
          <a:blip r:embed="rId3"/>
          <a:stretch>
            <a:fillRect/>
          </a:stretch>
        </p:blipFill>
        <p:spPr>
          <a:xfrm>
            <a:off x="0" y="2122590"/>
            <a:ext cx="5015873" cy="3441270"/>
          </a:xfrm>
          <a:prstGeom prst="rect">
            <a:avLst/>
          </a:prstGeom>
        </p:spPr>
      </p:pic>
      <p:sp>
        <p:nvSpPr>
          <p:cNvPr id="7" name="TextBox 6">
            <a:extLst>
              <a:ext uri="{FF2B5EF4-FFF2-40B4-BE49-F238E27FC236}">
                <a16:creationId xmlns:a16="http://schemas.microsoft.com/office/drawing/2014/main" id="{F300382F-76B6-4B0C-AA45-A5728AC1B39D}"/>
              </a:ext>
            </a:extLst>
          </p:cNvPr>
          <p:cNvSpPr txBox="1"/>
          <p:nvPr/>
        </p:nvSpPr>
        <p:spPr>
          <a:xfrm>
            <a:off x="6096001" y="2821259"/>
            <a:ext cx="4223086" cy="974626"/>
          </a:xfrm>
          <a:prstGeom prst="rect">
            <a:avLst/>
          </a:prstGeom>
          <a:noFill/>
        </p:spPr>
        <p:txBody>
          <a:bodyPr wrap="square" rtlCol="0">
            <a:spAutoFit/>
          </a:bodyPr>
          <a:lstStyle/>
          <a:p>
            <a:pPr marL="12700">
              <a:lnSpc>
                <a:spcPct val="100000"/>
              </a:lnSpc>
              <a:spcBef>
                <a:spcPts val="505"/>
              </a:spcBef>
            </a:pPr>
            <a:r>
              <a:rPr lang="en-GB" spc="-15" dirty="0">
                <a:solidFill>
                  <a:schemeClr val="bg1"/>
                </a:solidFill>
                <a:latin typeface="Carlito"/>
                <a:cs typeface="Carlito"/>
              </a:rPr>
              <a:t>Success </a:t>
            </a:r>
            <a:r>
              <a:rPr lang="en-GB" spc="-20" dirty="0">
                <a:solidFill>
                  <a:schemeClr val="bg1"/>
                </a:solidFill>
                <a:latin typeface="Carlito"/>
                <a:cs typeface="Carlito"/>
              </a:rPr>
              <a:t>generally </a:t>
            </a:r>
            <a:r>
              <a:rPr lang="en-GB" spc="-10" dirty="0">
                <a:solidFill>
                  <a:schemeClr val="bg1"/>
                </a:solidFill>
                <a:latin typeface="Carlito"/>
                <a:cs typeface="Carlito"/>
              </a:rPr>
              <a:t>increases </a:t>
            </a:r>
            <a:r>
              <a:rPr lang="en-GB" spc="-20" dirty="0">
                <a:solidFill>
                  <a:schemeClr val="bg1"/>
                </a:solidFill>
                <a:latin typeface="Carlito"/>
                <a:cs typeface="Carlito"/>
              </a:rPr>
              <a:t>over </a:t>
            </a:r>
            <a:r>
              <a:rPr lang="en-GB" spc="-5" dirty="0">
                <a:solidFill>
                  <a:schemeClr val="bg1"/>
                </a:solidFill>
                <a:latin typeface="Carlito"/>
                <a:cs typeface="Carlito"/>
              </a:rPr>
              <a:t>time since </a:t>
            </a:r>
            <a:r>
              <a:rPr lang="en-GB" spc="-20" dirty="0">
                <a:solidFill>
                  <a:schemeClr val="bg1"/>
                </a:solidFill>
                <a:latin typeface="Carlito"/>
                <a:cs typeface="Carlito"/>
              </a:rPr>
              <a:t>2013 </a:t>
            </a:r>
            <a:r>
              <a:rPr lang="en-GB" spc="-5" dirty="0">
                <a:solidFill>
                  <a:schemeClr val="bg1"/>
                </a:solidFill>
                <a:latin typeface="Carlito"/>
                <a:cs typeface="Carlito"/>
              </a:rPr>
              <a:t>with a </a:t>
            </a:r>
            <a:r>
              <a:rPr lang="en-GB" spc="-10" dirty="0">
                <a:solidFill>
                  <a:schemeClr val="bg1"/>
                </a:solidFill>
                <a:latin typeface="Carlito"/>
                <a:cs typeface="Carlito"/>
              </a:rPr>
              <a:t>slight </a:t>
            </a:r>
            <a:r>
              <a:rPr lang="en-GB" spc="-5" dirty="0">
                <a:solidFill>
                  <a:schemeClr val="bg1"/>
                </a:solidFill>
                <a:latin typeface="Carlito"/>
                <a:cs typeface="Carlito"/>
              </a:rPr>
              <a:t>dip </a:t>
            </a:r>
            <a:r>
              <a:rPr lang="en-GB" dirty="0">
                <a:solidFill>
                  <a:schemeClr val="bg1"/>
                </a:solidFill>
                <a:latin typeface="Carlito"/>
                <a:cs typeface="Carlito"/>
              </a:rPr>
              <a:t>in</a:t>
            </a:r>
            <a:r>
              <a:rPr lang="en-GB" spc="55" dirty="0">
                <a:solidFill>
                  <a:schemeClr val="bg1"/>
                </a:solidFill>
                <a:latin typeface="Carlito"/>
                <a:cs typeface="Carlito"/>
              </a:rPr>
              <a:t> </a:t>
            </a:r>
            <a:r>
              <a:rPr lang="en-GB" spc="-25" dirty="0">
                <a:solidFill>
                  <a:schemeClr val="bg1"/>
                </a:solidFill>
                <a:latin typeface="Carlito"/>
                <a:cs typeface="Carlito"/>
              </a:rPr>
              <a:t>2018</a:t>
            </a:r>
            <a:endParaRPr lang="en-GB" dirty="0">
              <a:solidFill>
                <a:schemeClr val="bg1"/>
              </a:solidFill>
              <a:latin typeface="Carlito"/>
              <a:cs typeface="Carlito"/>
            </a:endParaRPr>
          </a:p>
          <a:p>
            <a:pPr marL="12700">
              <a:lnSpc>
                <a:spcPct val="100000"/>
              </a:lnSpc>
              <a:spcBef>
                <a:spcPts val="405"/>
              </a:spcBef>
            </a:pPr>
            <a:r>
              <a:rPr lang="en-GB" spc="-20" dirty="0">
                <a:solidFill>
                  <a:schemeClr val="bg1"/>
                </a:solidFill>
                <a:latin typeface="Carlito"/>
                <a:cs typeface="Carlito"/>
              </a:rPr>
              <a:t>Success </a:t>
            </a:r>
            <a:r>
              <a:rPr lang="en-GB" dirty="0">
                <a:solidFill>
                  <a:schemeClr val="bg1"/>
                </a:solidFill>
                <a:latin typeface="Carlito"/>
                <a:cs typeface="Carlito"/>
              </a:rPr>
              <a:t>in </a:t>
            </a:r>
            <a:r>
              <a:rPr lang="en-GB" spc="-25" dirty="0">
                <a:solidFill>
                  <a:schemeClr val="bg1"/>
                </a:solidFill>
                <a:latin typeface="Carlito"/>
                <a:cs typeface="Carlito"/>
              </a:rPr>
              <a:t>recent years </a:t>
            </a:r>
            <a:r>
              <a:rPr lang="en-GB" spc="-15" dirty="0">
                <a:solidFill>
                  <a:schemeClr val="bg1"/>
                </a:solidFill>
                <a:latin typeface="Carlito"/>
                <a:cs typeface="Carlito"/>
              </a:rPr>
              <a:t>at </a:t>
            </a:r>
            <a:r>
              <a:rPr lang="en-GB" spc="-20" dirty="0">
                <a:solidFill>
                  <a:schemeClr val="bg1"/>
                </a:solidFill>
                <a:latin typeface="Carlito"/>
                <a:cs typeface="Carlito"/>
              </a:rPr>
              <a:t>around</a:t>
            </a:r>
            <a:r>
              <a:rPr lang="en-GB" spc="90" dirty="0">
                <a:solidFill>
                  <a:schemeClr val="bg1"/>
                </a:solidFill>
                <a:latin typeface="Carlito"/>
                <a:cs typeface="Carlito"/>
              </a:rPr>
              <a:t> </a:t>
            </a:r>
            <a:r>
              <a:rPr lang="en-GB" spc="-25" dirty="0">
                <a:solidFill>
                  <a:schemeClr val="bg1"/>
                </a:solidFill>
                <a:latin typeface="Carlito"/>
                <a:cs typeface="Carlito"/>
              </a:rPr>
              <a:t>80%</a:t>
            </a:r>
            <a:endParaRPr lang="en-GB" dirty="0">
              <a:solidFill>
                <a:schemeClr val="bg1"/>
              </a:solidFill>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Table&#10;&#10;Description automatically generated">
            <a:extLst>
              <a:ext uri="{FF2B5EF4-FFF2-40B4-BE49-F238E27FC236}">
                <a16:creationId xmlns:a16="http://schemas.microsoft.com/office/drawing/2014/main" id="{19251EE7-C435-4567-BCC4-1DB523D00AD2}"/>
              </a:ext>
            </a:extLst>
          </p:cNvPr>
          <p:cNvPicPr>
            <a:picLocks noChangeAspect="1"/>
          </p:cNvPicPr>
          <p:nvPr/>
        </p:nvPicPr>
        <p:blipFill>
          <a:blip r:embed="rId3"/>
          <a:stretch>
            <a:fillRect/>
          </a:stretch>
        </p:blipFill>
        <p:spPr>
          <a:xfrm>
            <a:off x="492574" y="2346653"/>
            <a:ext cx="5006774" cy="2789162"/>
          </a:xfrm>
          <a:prstGeom prst="rect">
            <a:avLst/>
          </a:prstGeom>
        </p:spPr>
      </p:pic>
      <p:sp>
        <p:nvSpPr>
          <p:cNvPr id="7" name="TextBox 6">
            <a:extLst>
              <a:ext uri="{FF2B5EF4-FFF2-40B4-BE49-F238E27FC236}">
                <a16:creationId xmlns:a16="http://schemas.microsoft.com/office/drawing/2014/main" id="{89A08018-F779-4B1C-8730-7C6D00566394}"/>
              </a:ext>
            </a:extLst>
          </p:cNvPr>
          <p:cNvSpPr txBox="1"/>
          <p:nvPr/>
        </p:nvSpPr>
        <p:spPr>
          <a:xfrm>
            <a:off x="6980788" y="2051824"/>
            <a:ext cx="5006773" cy="3350084"/>
          </a:xfrm>
          <a:prstGeom prst="rect">
            <a:avLst/>
          </a:prstGeom>
          <a:noFill/>
        </p:spPr>
        <p:txBody>
          <a:bodyPr wrap="square" rtlCol="0">
            <a:spAutoFit/>
          </a:bodyPr>
          <a:lstStyle/>
          <a:p>
            <a:pPr marL="12700">
              <a:lnSpc>
                <a:spcPct val="100000"/>
              </a:lnSpc>
              <a:spcBef>
                <a:spcPts val="1300"/>
              </a:spcBef>
            </a:pPr>
            <a:r>
              <a:rPr lang="en-GB">
                <a:solidFill>
                  <a:srgbClr val="404040"/>
                </a:solidFill>
                <a:latin typeface="Carlito"/>
                <a:cs typeface="Carlito"/>
              </a:rPr>
              <a:t>Query unique launch </a:t>
            </a:r>
            <a:r>
              <a:rPr lang="en-GB" spc="-20">
                <a:solidFill>
                  <a:srgbClr val="404040"/>
                </a:solidFill>
                <a:latin typeface="Carlito"/>
                <a:cs typeface="Carlito"/>
              </a:rPr>
              <a:t>site </a:t>
            </a:r>
            <a:r>
              <a:rPr lang="en-GB" spc="-5">
                <a:solidFill>
                  <a:srgbClr val="404040"/>
                </a:solidFill>
                <a:latin typeface="Carlito"/>
                <a:cs typeface="Carlito"/>
              </a:rPr>
              <a:t>names </a:t>
            </a:r>
            <a:r>
              <a:rPr lang="en-GB" spc="-20">
                <a:solidFill>
                  <a:srgbClr val="404040"/>
                </a:solidFill>
                <a:latin typeface="Carlito"/>
                <a:cs typeface="Carlito"/>
              </a:rPr>
              <a:t>from</a:t>
            </a:r>
            <a:r>
              <a:rPr lang="en-GB" spc="-80">
                <a:solidFill>
                  <a:srgbClr val="404040"/>
                </a:solidFill>
                <a:latin typeface="Carlito"/>
                <a:cs typeface="Carlito"/>
              </a:rPr>
              <a:t> </a:t>
            </a:r>
            <a:r>
              <a:rPr lang="en-GB" spc="-5">
                <a:solidFill>
                  <a:srgbClr val="404040"/>
                </a:solidFill>
                <a:latin typeface="Carlito"/>
                <a:cs typeface="Carlito"/>
              </a:rPr>
              <a:t>database.</a:t>
            </a:r>
            <a:endParaRPr lang="en-GB">
              <a:latin typeface="Carlito"/>
              <a:cs typeface="Carlito"/>
            </a:endParaRPr>
          </a:p>
          <a:p>
            <a:pPr marL="12700">
              <a:lnSpc>
                <a:spcPts val="2300"/>
              </a:lnSpc>
              <a:spcBef>
                <a:spcPts val="1200"/>
              </a:spcBef>
            </a:pPr>
            <a:r>
              <a:rPr lang="en-GB" spc="-5">
                <a:solidFill>
                  <a:srgbClr val="404040"/>
                </a:solidFill>
                <a:latin typeface="Carlito"/>
                <a:cs typeface="Carlito"/>
              </a:rPr>
              <a:t>CCAFS SLC-40 </a:t>
            </a:r>
            <a:r>
              <a:rPr lang="en-GB">
                <a:solidFill>
                  <a:srgbClr val="404040"/>
                </a:solidFill>
                <a:latin typeface="Carlito"/>
                <a:cs typeface="Carlito"/>
              </a:rPr>
              <a:t>and </a:t>
            </a:r>
            <a:r>
              <a:rPr lang="en-GB" spc="-10">
                <a:solidFill>
                  <a:srgbClr val="404040"/>
                </a:solidFill>
                <a:latin typeface="Carlito"/>
                <a:cs typeface="Carlito"/>
              </a:rPr>
              <a:t>CCAFSSLC-40 </a:t>
            </a:r>
            <a:r>
              <a:rPr lang="en-GB" spc="-25">
                <a:solidFill>
                  <a:srgbClr val="404040"/>
                </a:solidFill>
                <a:latin typeface="Carlito"/>
                <a:cs typeface="Carlito"/>
              </a:rPr>
              <a:t>likely </a:t>
            </a:r>
            <a:r>
              <a:rPr lang="en-GB">
                <a:solidFill>
                  <a:srgbClr val="404040"/>
                </a:solidFill>
                <a:latin typeface="Carlito"/>
                <a:cs typeface="Carlito"/>
              </a:rPr>
              <a:t>all </a:t>
            </a:r>
            <a:r>
              <a:rPr lang="en-GB" spc="-20">
                <a:solidFill>
                  <a:srgbClr val="404040"/>
                </a:solidFill>
                <a:latin typeface="Carlito"/>
                <a:cs typeface="Carlito"/>
              </a:rPr>
              <a:t>represent </a:t>
            </a:r>
            <a:r>
              <a:rPr lang="en-GB">
                <a:solidFill>
                  <a:srgbClr val="404040"/>
                </a:solidFill>
                <a:latin typeface="Carlito"/>
                <a:cs typeface="Carlito"/>
              </a:rPr>
              <a:t>the</a:t>
            </a:r>
            <a:r>
              <a:rPr lang="en-GB" spc="-114">
                <a:solidFill>
                  <a:srgbClr val="404040"/>
                </a:solidFill>
                <a:latin typeface="Carlito"/>
                <a:cs typeface="Carlito"/>
              </a:rPr>
              <a:t> </a:t>
            </a:r>
            <a:r>
              <a:rPr lang="en-GB" spc="-5">
                <a:solidFill>
                  <a:srgbClr val="404040"/>
                </a:solidFill>
                <a:latin typeface="Carlito"/>
                <a:cs typeface="Carlito"/>
              </a:rPr>
              <a:t>same</a:t>
            </a:r>
            <a:endParaRPr lang="en-GB">
              <a:latin typeface="Carlito"/>
              <a:cs typeface="Carlito"/>
            </a:endParaRPr>
          </a:p>
          <a:p>
            <a:pPr marL="12700">
              <a:lnSpc>
                <a:spcPts val="2300"/>
              </a:lnSpc>
            </a:pPr>
            <a:r>
              <a:rPr lang="en-GB">
                <a:solidFill>
                  <a:srgbClr val="404040"/>
                </a:solidFill>
                <a:latin typeface="Carlito"/>
                <a:cs typeface="Carlito"/>
              </a:rPr>
              <a:t>launch </a:t>
            </a:r>
            <a:r>
              <a:rPr lang="en-GB" spc="-20">
                <a:solidFill>
                  <a:srgbClr val="404040"/>
                </a:solidFill>
                <a:latin typeface="Carlito"/>
                <a:cs typeface="Carlito"/>
              </a:rPr>
              <a:t>site </a:t>
            </a:r>
            <a:r>
              <a:rPr lang="en-GB">
                <a:solidFill>
                  <a:srgbClr val="404040"/>
                </a:solidFill>
                <a:latin typeface="Carlito"/>
                <a:cs typeface="Carlito"/>
              </a:rPr>
              <a:t>with </a:t>
            </a:r>
            <a:r>
              <a:rPr lang="en-GB" spc="-25">
                <a:solidFill>
                  <a:srgbClr val="404040"/>
                </a:solidFill>
                <a:latin typeface="Carlito"/>
                <a:cs typeface="Carlito"/>
              </a:rPr>
              <a:t>data </a:t>
            </a:r>
            <a:r>
              <a:rPr lang="en-GB" spc="-5">
                <a:solidFill>
                  <a:srgbClr val="404040"/>
                </a:solidFill>
                <a:latin typeface="Carlito"/>
                <a:cs typeface="Carlito"/>
              </a:rPr>
              <a:t>entry</a:t>
            </a:r>
            <a:r>
              <a:rPr lang="en-GB" spc="-35">
                <a:solidFill>
                  <a:srgbClr val="404040"/>
                </a:solidFill>
                <a:latin typeface="Carlito"/>
                <a:cs typeface="Carlito"/>
              </a:rPr>
              <a:t> </a:t>
            </a:r>
            <a:r>
              <a:rPr lang="en-GB" spc="-25">
                <a:solidFill>
                  <a:srgbClr val="404040"/>
                </a:solidFill>
                <a:latin typeface="Carlito"/>
                <a:cs typeface="Carlito"/>
              </a:rPr>
              <a:t>errors.</a:t>
            </a:r>
            <a:endParaRPr lang="en-GB">
              <a:latin typeface="Carlito"/>
              <a:cs typeface="Carlito"/>
            </a:endParaRPr>
          </a:p>
          <a:p>
            <a:pPr marL="12700" marR="2114550">
              <a:lnSpc>
                <a:spcPct val="141500"/>
              </a:lnSpc>
              <a:spcBef>
                <a:spcPts val="110"/>
              </a:spcBef>
            </a:pPr>
            <a:r>
              <a:rPr lang="en-GB" spc="-5">
                <a:solidFill>
                  <a:srgbClr val="404040"/>
                </a:solidFill>
                <a:latin typeface="Carlito"/>
                <a:cs typeface="Carlito"/>
              </a:rPr>
              <a:t>CCAFS </a:t>
            </a:r>
            <a:r>
              <a:rPr lang="en-GB" spc="-15">
                <a:solidFill>
                  <a:srgbClr val="404040"/>
                </a:solidFill>
                <a:latin typeface="Carlito"/>
                <a:cs typeface="Carlito"/>
              </a:rPr>
              <a:t>LC-40 </a:t>
            </a:r>
            <a:r>
              <a:rPr lang="en-GB" spc="-20">
                <a:solidFill>
                  <a:srgbClr val="404040"/>
                </a:solidFill>
                <a:latin typeface="Carlito"/>
                <a:cs typeface="Carlito"/>
              </a:rPr>
              <a:t>was </a:t>
            </a:r>
            <a:r>
              <a:rPr lang="en-GB">
                <a:solidFill>
                  <a:srgbClr val="404040"/>
                </a:solidFill>
                <a:latin typeface="Carlito"/>
                <a:cs typeface="Carlito"/>
              </a:rPr>
              <a:t>the </a:t>
            </a:r>
            <a:r>
              <a:rPr lang="en-GB" spc="-20">
                <a:solidFill>
                  <a:srgbClr val="404040"/>
                </a:solidFill>
                <a:latin typeface="Carlito"/>
                <a:cs typeface="Carlito"/>
              </a:rPr>
              <a:t>previous </a:t>
            </a:r>
            <a:r>
              <a:rPr lang="en-GB" spc="-5">
                <a:solidFill>
                  <a:srgbClr val="404040"/>
                </a:solidFill>
                <a:latin typeface="Carlito"/>
                <a:cs typeface="Carlito"/>
              </a:rPr>
              <a:t>name.  </a:t>
            </a:r>
            <a:r>
              <a:rPr lang="en-GB" spc="-25">
                <a:solidFill>
                  <a:srgbClr val="404040"/>
                </a:solidFill>
                <a:latin typeface="Carlito"/>
                <a:cs typeface="Carlito"/>
              </a:rPr>
              <a:t>Likely </a:t>
            </a:r>
            <a:r>
              <a:rPr lang="en-GB" spc="-5">
                <a:solidFill>
                  <a:srgbClr val="404040"/>
                </a:solidFill>
                <a:latin typeface="Carlito"/>
                <a:cs typeface="Carlito"/>
              </a:rPr>
              <a:t>only </a:t>
            </a:r>
            <a:r>
              <a:rPr lang="en-GB">
                <a:solidFill>
                  <a:srgbClr val="404040"/>
                </a:solidFill>
                <a:latin typeface="Carlito"/>
                <a:cs typeface="Carlito"/>
              </a:rPr>
              <a:t>3 unique </a:t>
            </a:r>
            <a:r>
              <a:rPr lang="en-GB" spc="-5">
                <a:solidFill>
                  <a:srgbClr val="404040"/>
                </a:solidFill>
                <a:latin typeface="Carlito"/>
                <a:cs typeface="Carlito"/>
              </a:rPr>
              <a:t>launch_site values:  CCAFS SLC-40, KSC LC-39A,</a:t>
            </a:r>
            <a:r>
              <a:rPr lang="en-GB" spc="-310">
                <a:solidFill>
                  <a:srgbClr val="404040"/>
                </a:solidFill>
                <a:latin typeface="Carlito"/>
                <a:cs typeface="Carlito"/>
              </a:rPr>
              <a:t> </a:t>
            </a:r>
            <a:r>
              <a:rPr lang="en-GB" spc="-40">
                <a:solidFill>
                  <a:srgbClr val="404040"/>
                </a:solidFill>
                <a:latin typeface="Carlito"/>
                <a:cs typeface="Carlito"/>
              </a:rPr>
              <a:t>VAFB </a:t>
            </a:r>
            <a:r>
              <a:rPr lang="en-GB" spc="-10">
                <a:solidFill>
                  <a:srgbClr val="404040"/>
                </a:solidFill>
                <a:latin typeface="Carlito"/>
                <a:cs typeface="Carlito"/>
              </a:rPr>
              <a:t>SLC-4E</a:t>
            </a:r>
            <a:endParaRPr lang="en-GB"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3F0C46D9-A0D2-40B1-927D-63F7171C6475}"/>
              </a:ext>
            </a:extLst>
          </p:cNvPr>
          <p:cNvPicPr>
            <a:picLocks noChangeAspect="1"/>
          </p:cNvPicPr>
          <p:nvPr/>
        </p:nvPicPr>
        <p:blipFill>
          <a:blip r:embed="rId3"/>
          <a:stretch>
            <a:fillRect/>
          </a:stretch>
        </p:blipFill>
        <p:spPr>
          <a:xfrm>
            <a:off x="1070174" y="1226629"/>
            <a:ext cx="10051651" cy="3702210"/>
          </a:xfrm>
          <a:prstGeom prst="rect">
            <a:avLst/>
          </a:prstGeom>
        </p:spPr>
      </p:pic>
      <p:sp>
        <p:nvSpPr>
          <p:cNvPr id="7" name="TextBox 6">
            <a:extLst>
              <a:ext uri="{FF2B5EF4-FFF2-40B4-BE49-F238E27FC236}">
                <a16:creationId xmlns:a16="http://schemas.microsoft.com/office/drawing/2014/main" id="{3478B76A-C7D8-440C-87AD-D1EC0B00EFB8}"/>
              </a:ext>
            </a:extLst>
          </p:cNvPr>
          <p:cNvSpPr txBox="1"/>
          <p:nvPr/>
        </p:nvSpPr>
        <p:spPr>
          <a:xfrm>
            <a:off x="970156" y="5330283"/>
            <a:ext cx="9634654" cy="374461"/>
          </a:xfrm>
          <a:prstGeom prst="rect">
            <a:avLst/>
          </a:prstGeom>
          <a:noFill/>
        </p:spPr>
        <p:txBody>
          <a:bodyPr wrap="square" rtlCol="0">
            <a:spAutoFit/>
          </a:bodyPr>
          <a:lstStyle/>
          <a:p>
            <a:pPr marL="12700" marR="5080">
              <a:lnSpc>
                <a:spcPts val="2160"/>
              </a:lnSpc>
              <a:spcBef>
                <a:spcPts val="375"/>
              </a:spcBef>
            </a:pPr>
            <a:r>
              <a:rPr lang="en-GB" spc="-35">
                <a:solidFill>
                  <a:srgbClr val="404040"/>
                </a:solidFill>
                <a:latin typeface="Carlito"/>
                <a:cs typeface="Carlito"/>
              </a:rPr>
              <a:t>First </a:t>
            </a:r>
            <a:r>
              <a:rPr lang="en-GB" spc="-20">
                <a:solidFill>
                  <a:srgbClr val="404040"/>
                </a:solidFill>
                <a:latin typeface="Carlito"/>
                <a:cs typeface="Carlito"/>
              </a:rPr>
              <a:t>five </a:t>
            </a:r>
            <a:r>
              <a:rPr lang="en-GB" spc="-5">
                <a:solidFill>
                  <a:srgbClr val="404040"/>
                </a:solidFill>
                <a:latin typeface="Carlito"/>
                <a:cs typeface="Carlito"/>
              </a:rPr>
              <a:t>entries  </a:t>
            </a:r>
            <a:r>
              <a:rPr lang="en-GB">
                <a:solidFill>
                  <a:srgbClr val="404040"/>
                </a:solidFill>
                <a:latin typeface="Carlito"/>
                <a:cs typeface="Carlito"/>
              </a:rPr>
              <a:t>in </a:t>
            </a:r>
            <a:r>
              <a:rPr lang="en-GB" spc="-5">
                <a:solidFill>
                  <a:srgbClr val="404040"/>
                </a:solidFill>
                <a:latin typeface="Carlito"/>
                <a:cs typeface="Carlito"/>
              </a:rPr>
              <a:t>database with  Launch </a:t>
            </a:r>
            <a:r>
              <a:rPr lang="en-GB" spc="-15">
                <a:solidFill>
                  <a:srgbClr val="404040"/>
                </a:solidFill>
                <a:latin typeface="Carlito"/>
                <a:cs typeface="Carlito"/>
              </a:rPr>
              <a:t>Site</a:t>
            </a:r>
            <a:r>
              <a:rPr lang="en-GB" spc="-100">
                <a:solidFill>
                  <a:srgbClr val="404040"/>
                </a:solidFill>
                <a:latin typeface="Carlito"/>
                <a:cs typeface="Carlito"/>
              </a:rPr>
              <a:t> </a:t>
            </a:r>
            <a:r>
              <a:rPr lang="en-GB" spc="-5">
                <a:solidFill>
                  <a:srgbClr val="404040"/>
                </a:solidFill>
                <a:latin typeface="Carlito"/>
                <a:cs typeface="Carlito"/>
              </a:rPr>
              <a:t>name  </a:t>
            </a:r>
            <a:r>
              <a:rPr lang="en-GB">
                <a:solidFill>
                  <a:srgbClr val="404040"/>
                </a:solidFill>
                <a:latin typeface="Carlito"/>
                <a:cs typeface="Carlito"/>
              </a:rPr>
              <a:t>beginning </a:t>
            </a:r>
            <a:r>
              <a:rPr lang="en-GB" spc="-5">
                <a:solidFill>
                  <a:srgbClr val="404040"/>
                </a:solidFill>
                <a:latin typeface="Carlito"/>
                <a:cs typeface="Carlito"/>
              </a:rPr>
              <a:t>with  </a:t>
            </a:r>
            <a:r>
              <a:rPr lang="en-GB">
                <a:solidFill>
                  <a:srgbClr val="404040"/>
                </a:solidFill>
                <a:latin typeface="Carlito"/>
                <a:cs typeface="Carlito"/>
              </a:rPr>
              <a:t>CCA.</a:t>
            </a:r>
            <a:endParaRPr lang="en-GB"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FD620413-0EF9-4FDE-B9F6-B7FFB2AFDD4B}"/>
              </a:ext>
            </a:extLst>
          </p:cNvPr>
          <p:cNvPicPr>
            <a:picLocks noChangeAspect="1"/>
          </p:cNvPicPr>
          <p:nvPr/>
        </p:nvPicPr>
        <p:blipFill>
          <a:blip r:embed="rId3"/>
          <a:stretch>
            <a:fillRect/>
          </a:stretch>
        </p:blipFill>
        <p:spPr>
          <a:xfrm>
            <a:off x="303163" y="1766722"/>
            <a:ext cx="9030407" cy="2187130"/>
          </a:xfrm>
          <a:prstGeom prst="rect">
            <a:avLst/>
          </a:prstGeom>
        </p:spPr>
      </p:pic>
      <p:sp>
        <p:nvSpPr>
          <p:cNvPr id="7" name="TextBox 6">
            <a:extLst>
              <a:ext uri="{FF2B5EF4-FFF2-40B4-BE49-F238E27FC236}">
                <a16:creationId xmlns:a16="http://schemas.microsoft.com/office/drawing/2014/main" id="{01E7812D-A200-48A1-9065-C22589F31B0C}"/>
              </a:ext>
            </a:extLst>
          </p:cNvPr>
          <p:cNvSpPr txBox="1"/>
          <p:nvPr/>
        </p:nvSpPr>
        <p:spPr>
          <a:xfrm>
            <a:off x="303163" y="4246424"/>
            <a:ext cx="8497229" cy="1052596"/>
          </a:xfrm>
          <a:prstGeom prst="rect">
            <a:avLst/>
          </a:prstGeom>
          <a:noFill/>
        </p:spPr>
        <p:txBody>
          <a:bodyPr wrap="square" rtlCol="0">
            <a:spAutoFit/>
          </a:bodyPr>
          <a:lstStyle/>
          <a:p>
            <a:pPr marL="12700" marR="5715">
              <a:lnSpc>
                <a:spcPts val="2160"/>
              </a:lnSpc>
              <a:spcBef>
                <a:spcPts val="375"/>
              </a:spcBef>
            </a:pPr>
            <a:r>
              <a:rPr lang="en-GB" spc="-5" dirty="0">
                <a:solidFill>
                  <a:srgbClr val="404040"/>
                </a:solidFill>
                <a:latin typeface="Carlito"/>
                <a:cs typeface="Carlito"/>
              </a:rPr>
              <a:t>This </a:t>
            </a:r>
            <a:r>
              <a:rPr lang="en-GB" dirty="0">
                <a:solidFill>
                  <a:srgbClr val="404040"/>
                </a:solidFill>
                <a:latin typeface="Carlito"/>
                <a:cs typeface="Carlito"/>
              </a:rPr>
              <a:t>query </a:t>
            </a:r>
            <a:r>
              <a:rPr lang="en-GB" spc="-5" dirty="0">
                <a:solidFill>
                  <a:srgbClr val="404040"/>
                </a:solidFill>
                <a:latin typeface="Carlito"/>
                <a:cs typeface="Carlito"/>
              </a:rPr>
              <a:t>sums </a:t>
            </a:r>
            <a:r>
              <a:rPr lang="en-GB" dirty="0">
                <a:solidFill>
                  <a:srgbClr val="404040"/>
                </a:solidFill>
                <a:latin typeface="Carlito"/>
                <a:cs typeface="Carlito"/>
              </a:rPr>
              <a:t>the </a:t>
            </a:r>
            <a:r>
              <a:rPr lang="en-GB" spc="-25" dirty="0">
                <a:solidFill>
                  <a:srgbClr val="404040"/>
                </a:solidFill>
                <a:latin typeface="Carlito"/>
                <a:cs typeface="Carlito"/>
              </a:rPr>
              <a:t>total </a:t>
            </a:r>
            <a:r>
              <a:rPr lang="en-GB" spc="-10" dirty="0">
                <a:solidFill>
                  <a:srgbClr val="404040"/>
                </a:solidFill>
                <a:latin typeface="Carlito"/>
                <a:cs typeface="Carlito"/>
              </a:rPr>
              <a:t>payload  </a:t>
            </a:r>
            <a:r>
              <a:rPr lang="en-GB" spc="-5" dirty="0">
                <a:solidFill>
                  <a:srgbClr val="404040"/>
                </a:solidFill>
                <a:latin typeface="Carlito"/>
                <a:cs typeface="Carlito"/>
              </a:rPr>
              <a:t>mass </a:t>
            </a:r>
            <a:r>
              <a:rPr lang="en-GB" dirty="0">
                <a:solidFill>
                  <a:srgbClr val="404040"/>
                </a:solidFill>
                <a:latin typeface="Carlito"/>
                <a:cs typeface="Carlito"/>
              </a:rPr>
              <a:t>in kg </a:t>
            </a:r>
            <a:r>
              <a:rPr lang="en-GB" spc="-15" dirty="0">
                <a:solidFill>
                  <a:srgbClr val="404040"/>
                </a:solidFill>
                <a:latin typeface="Carlito"/>
                <a:cs typeface="Carlito"/>
              </a:rPr>
              <a:t>where </a:t>
            </a:r>
            <a:r>
              <a:rPr lang="en-GB" dirty="0">
                <a:solidFill>
                  <a:srgbClr val="404040"/>
                </a:solidFill>
                <a:latin typeface="Carlito"/>
                <a:cs typeface="Carlito"/>
              </a:rPr>
              <a:t>NASA </a:t>
            </a:r>
            <a:r>
              <a:rPr lang="en-GB" spc="-20" dirty="0">
                <a:solidFill>
                  <a:srgbClr val="404040"/>
                </a:solidFill>
                <a:latin typeface="Carlito"/>
                <a:cs typeface="Carlito"/>
              </a:rPr>
              <a:t>was </a:t>
            </a:r>
            <a:r>
              <a:rPr lang="en-GB" dirty="0">
                <a:solidFill>
                  <a:srgbClr val="404040"/>
                </a:solidFill>
                <a:latin typeface="Carlito"/>
                <a:cs typeface="Carlito"/>
              </a:rPr>
              <a:t>the  </a:t>
            </a:r>
            <a:r>
              <a:rPr lang="en-GB" spc="-60" dirty="0">
                <a:solidFill>
                  <a:srgbClr val="404040"/>
                </a:solidFill>
                <a:latin typeface="Carlito"/>
                <a:cs typeface="Carlito"/>
              </a:rPr>
              <a:t>customer.</a:t>
            </a:r>
            <a:endParaRPr lang="en-GB" dirty="0">
              <a:latin typeface="Carlito"/>
              <a:cs typeface="Carlito"/>
            </a:endParaRPr>
          </a:p>
          <a:p>
            <a:pPr marL="12700" marR="5080">
              <a:lnSpc>
                <a:spcPct val="90000"/>
              </a:lnSpc>
              <a:spcBef>
                <a:spcPts val="1370"/>
              </a:spcBef>
            </a:pPr>
            <a:r>
              <a:rPr lang="en-GB" spc="-15" dirty="0">
                <a:solidFill>
                  <a:srgbClr val="404040"/>
                </a:solidFill>
                <a:latin typeface="Carlito"/>
                <a:cs typeface="Carlito"/>
              </a:rPr>
              <a:t>CRS </a:t>
            </a:r>
            <a:r>
              <a:rPr lang="en-GB" spc="-20" dirty="0">
                <a:solidFill>
                  <a:srgbClr val="404040"/>
                </a:solidFill>
                <a:latin typeface="Carlito"/>
                <a:cs typeface="Carlito"/>
              </a:rPr>
              <a:t>stands </a:t>
            </a:r>
            <a:r>
              <a:rPr lang="en-GB" spc="-25" dirty="0">
                <a:solidFill>
                  <a:srgbClr val="404040"/>
                </a:solidFill>
                <a:latin typeface="Carlito"/>
                <a:cs typeface="Carlito"/>
              </a:rPr>
              <a:t>for </a:t>
            </a:r>
            <a:r>
              <a:rPr lang="en-GB" spc="-10" dirty="0">
                <a:solidFill>
                  <a:srgbClr val="404040"/>
                </a:solidFill>
                <a:latin typeface="Carlito"/>
                <a:cs typeface="Carlito"/>
              </a:rPr>
              <a:t>Commercial  </a:t>
            </a:r>
            <a:r>
              <a:rPr lang="en-GB" spc="-5" dirty="0">
                <a:solidFill>
                  <a:srgbClr val="404040"/>
                </a:solidFill>
                <a:latin typeface="Carlito"/>
                <a:cs typeface="Carlito"/>
              </a:rPr>
              <a:t>Resupply </a:t>
            </a:r>
            <a:r>
              <a:rPr lang="en-GB" dirty="0">
                <a:solidFill>
                  <a:srgbClr val="404040"/>
                </a:solidFill>
                <a:latin typeface="Carlito"/>
                <a:cs typeface="Carlito"/>
              </a:rPr>
              <a:t>Services which</a:t>
            </a:r>
            <a:r>
              <a:rPr lang="en-GB" spc="-90" dirty="0">
                <a:solidFill>
                  <a:srgbClr val="404040"/>
                </a:solidFill>
                <a:latin typeface="Carlito"/>
                <a:cs typeface="Carlito"/>
              </a:rPr>
              <a:t> </a:t>
            </a:r>
            <a:r>
              <a:rPr lang="en-GB" spc="-20" dirty="0">
                <a:solidFill>
                  <a:srgbClr val="404040"/>
                </a:solidFill>
                <a:latin typeface="Carlito"/>
                <a:cs typeface="Carlito"/>
              </a:rPr>
              <a:t>indicates  </a:t>
            </a:r>
            <a:r>
              <a:rPr lang="en-GB" spc="-5" dirty="0">
                <a:solidFill>
                  <a:srgbClr val="404040"/>
                </a:solidFill>
                <a:latin typeface="Carlito"/>
                <a:cs typeface="Carlito"/>
              </a:rPr>
              <a:t>that </a:t>
            </a:r>
            <a:r>
              <a:rPr lang="en-GB" dirty="0">
                <a:solidFill>
                  <a:srgbClr val="404040"/>
                </a:solidFill>
                <a:latin typeface="Carlito"/>
                <a:cs typeface="Carlito"/>
              </a:rPr>
              <a:t>these </a:t>
            </a:r>
            <a:r>
              <a:rPr lang="en-GB" spc="-10" dirty="0">
                <a:solidFill>
                  <a:srgbClr val="404040"/>
                </a:solidFill>
                <a:latin typeface="Carlito"/>
                <a:cs typeface="Carlito"/>
              </a:rPr>
              <a:t>payloads </a:t>
            </a:r>
            <a:r>
              <a:rPr lang="en-GB" spc="-20" dirty="0">
                <a:solidFill>
                  <a:srgbClr val="404040"/>
                </a:solidFill>
                <a:latin typeface="Carlito"/>
                <a:cs typeface="Carlito"/>
              </a:rPr>
              <a:t>were sent to  </a:t>
            </a:r>
            <a:r>
              <a:rPr lang="en-GB" dirty="0">
                <a:solidFill>
                  <a:srgbClr val="404040"/>
                </a:solidFill>
                <a:latin typeface="Carlito"/>
                <a:cs typeface="Carlito"/>
              </a:rPr>
              <a:t>the </a:t>
            </a:r>
            <a:r>
              <a:rPr lang="en-GB" spc="-10" dirty="0">
                <a:solidFill>
                  <a:srgbClr val="404040"/>
                </a:solidFill>
                <a:latin typeface="Carlito"/>
                <a:cs typeface="Carlito"/>
              </a:rPr>
              <a:t>International </a:t>
            </a:r>
            <a:r>
              <a:rPr lang="en-GB" dirty="0">
                <a:solidFill>
                  <a:srgbClr val="404040"/>
                </a:solidFill>
                <a:latin typeface="Carlito"/>
                <a:cs typeface="Carlito"/>
              </a:rPr>
              <a:t>Space </a:t>
            </a:r>
            <a:r>
              <a:rPr lang="en-GB" spc="-20" dirty="0">
                <a:solidFill>
                  <a:srgbClr val="404040"/>
                </a:solidFill>
                <a:latin typeface="Carlito"/>
                <a:cs typeface="Carlito"/>
              </a:rPr>
              <a:t>Station  </a:t>
            </a:r>
            <a:r>
              <a:rPr lang="en-GB" dirty="0">
                <a:solidFill>
                  <a:srgbClr val="404040"/>
                </a:solidFill>
                <a:latin typeface="Carlito"/>
                <a:cs typeface="Carlito"/>
              </a:rPr>
              <a:t>(ISS).</a:t>
            </a:r>
            <a:endParaRPr lang="en-GB" dirty="0">
              <a:latin typeface="Carlito"/>
              <a:cs typeface="Carlito"/>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B0F1981-19C3-4F84-BABC-DAA381D44732}"/>
              </a:ext>
            </a:extLst>
          </p:cNvPr>
          <p:cNvPicPr>
            <a:picLocks noChangeAspect="1"/>
          </p:cNvPicPr>
          <p:nvPr/>
        </p:nvPicPr>
        <p:blipFill>
          <a:blip r:embed="rId3"/>
          <a:stretch>
            <a:fillRect/>
          </a:stretch>
        </p:blipFill>
        <p:spPr>
          <a:xfrm>
            <a:off x="118191" y="1630949"/>
            <a:ext cx="9494160" cy="2347163"/>
          </a:xfrm>
          <a:prstGeom prst="rect">
            <a:avLst/>
          </a:prstGeom>
        </p:spPr>
      </p:pic>
      <p:sp>
        <p:nvSpPr>
          <p:cNvPr id="8" name="TextBox 7">
            <a:extLst>
              <a:ext uri="{FF2B5EF4-FFF2-40B4-BE49-F238E27FC236}">
                <a16:creationId xmlns:a16="http://schemas.microsoft.com/office/drawing/2014/main" id="{2A7E325C-52F3-48F3-A0CF-41209E22819F}"/>
              </a:ext>
            </a:extLst>
          </p:cNvPr>
          <p:cNvSpPr txBox="1"/>
          <p:nvPr/>
        </p:nvSpPr>
        <p:spPr>
          <a:xfrm>
            <a:off x="118191" y="4354928"/>
            <a:ext cx="8452624" cy="1036309"/>
          </a:xfrm>
          <a:prstGeom prst="rect">
            <a:avLst/>
          </a:prstGeom>
          <a:noFill/>
        </p:spPr>
        <p:txBody>
          <a:bodyPr wrap="square" rtlCol="0">
            <a:spAutoFit/>
          </a:bodyPr>
          <a:lstStyle/>
          <a:p>
            <a:pPr marL="12700" marR="172085">
              <a:lnSpc>
                <a:spcPct val="91700"/>
              </a:lnSpc>
              <a:spcBef>
                <a:spcPts val="30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calculates</a:t>
            </a:r>
            <a:r>
              <a:rPr lang="en-GB" spc="-204">
                <a:solidFill>
                  <a:srgbClr val="404040"/>
                </a:solidFill>
                <a:latin typeface="Carlito"/>
                <a:cs typeface="Carlito"/>
              </a:rPr>
              <a:t> </a:t>
            </a:r>
            <a:r>
              <a:rPr lang="en-GB">
                <a:solidFill>
                  <a:srgbClr val="404040"/>
                </a:solidFill>
                <a:latin typeface="Carlito"/>
                <a:cs typeface="Carlito"/>
              </a:rPr>
              <a:t>the  </a:t>
            </a:r>
            <a:r>
              <a:rPr lang="en-GB" spc="-40">
                <a:solidFill>
                  <a:srgbClr val="404040"/>
                </a:solidFill>
                <a:latin typeface="Carlito"/>
                <a:cs typeface="Carlito"/>
              </a:rPr>
              <a:t>average </a:t>
            </a:r>
            <a:r>
              <a:rPr lang="en-GB" spc="-10">
                <a:solidFill>
                  <a:srgbClr val="404040"/>
                </a:solidFill>
                <a:latin typeface="Carlito"/>
                <a:cs typeface="Carlito"/>
              </a:rPr>
              <a:t>payload </a:t>
            </a:r>
            <a:r>
              <a:rPr lang="en-GB" spc="-5">
                <a:solidFill>
                  <a:srgbClr val="404040"/>
                </a:solidFill>
                <a:latin typeface="Carlito"/>
                <a:cs typeface="Carlito"/>
              </a:rPr>
              <a:t>mass or  </a:t>
            </a:r>
            <a:r>
              <a:rPr lang="en-GB">
                <a:solidFill>
                  <a:srgbClr val="404040"/>
                </a:solidFill>
                <a:latin typeface="Carlito"/>
                <a:cs typeface="Carlito"/>
              </a:rPr>
              <a:t>launches which </a:t>
            </a:r>
            <a:r>
              <a:rPr lang="en-GB" spc="-5">
                <a:solidFill>
                  <a:srgbClr val="404040"/>
                </a:solidFill>
                <a:latin typeface="Carlito"/>
                <a:cs typeface="Carlito"/>
              </a:rPr>
              <a:t>used  </a:t>
            </a:r>
            <a:r>
              <a:rPr lang="en-GB" spc="-20">
                <a:solidFill>
                  <a:srgbClr val="404040"/>
                </a:solidFill>
                <a:latin typeface="Carlito"/>
                <a:cs typeface="Carlito"/>
              </a:rPr>
              <a:t>booster </a:t>
            </a:r>
            <a:r>
              <a:rPr lang="en-GB" spc="-25">
                <a:solidFill>
                  <a:srgbClr val="404040"/>
                </a:solidFill>
                <a:latin typeface="Carlito"/>
                <a:cs typeface="Carlito"/>
              </a:rPr>
              <a:t>version </a:t>
            </a:r>
            <a:r>
              <a:rPr lang="en-GB">
                <a:solidFill>
                  <a:srgbClr val="404040"/>
                </a:solidFill>
                <a:latin typeface="Carlito"/>
                <a:cs typeface="Carlito"/>
              </a:rPr>
              <a:t>F9</a:t>
            </a:r>
            <a:r>
              <a:rPr lang="en-GB" spc="-35">
                <a:solidFill>
                  <a:srgbClr val="404040"/>
                </a:solidFill>
                <a:latin typeface="Carlito"/>
                <a:cs typeface="Carlito"/>
              </a:rPr>
              <a:t> </a:t>
            </a:r>
            <a:r>
              <a:rPr lang="en-GB">
                <a:solidFill>
                  <a:srgbClr val="404040"/>
                </a:solidFill>
                <a:latin typeface="Carlito"/>
                <a:cs typeface="Carlito"/>
              </a:rPr>
              <a:t>v1.1</a:t>
            </a:r>
            <a:endParaRPr lang="en-GB">
              <a:latin typeface="Carlito"/>
              <a:cs typeface="Carlito"/>
            </a:endParaRPr>
          </a:p>
          <a:p>
            <a:pPr marL="12700" marR="5080">
              <a:lnSpc>
                <a:spcPct val="91800"/>
              </a:lnSpc>
              <a:spcBef>
                <a:spcPts val="1400"/>
              </a:spcBef>
            </a:pPr>
            <a:r>
              <a:rPr lang="en-GB" spc="-40">
                <a:solidFill>
                  <a:srgbClr val="404040"/>
                </a:solidFill>
                <a:latin typeface="Carlito"/>
                <a:cs typeface="Carlito"/>
              </a:rPr>
              <a:t>Average </a:t>
            </a:r>
            <a:r>
              <a:rPr lang="en-GB" spc="-10">
                <a:solidFill>
                  <a:srgbClr val="404040"/>
                </a:solidFill>
                <a:latin typeface="Carlito"/>
                <a:cs typeface="Carlito"/>
              </a:rPr>
              <a:t>payload </a:t>
            </a:r>
            <a:r>
              <a:rPr lang="en-GB" spc="-5">
                <a:solidFill>
                  <a:srgbClr val="404040"/>
                </a:solidFill>
                <a:latin typeface="Carlito"/>
                <a:cs typeface="Carlito"/>
              </a:rPr>
              <a:t>mass of  </a:t>
            </a:r>
            <a:r>
              <a:rPr lang="en-GB">
                <a:solidFill>
                  <a:srgbClr val="404040"/>
                </a:solidFill>
                <a:latin typeface="Carlito"/>
                <a:cs typeface="Carlito"/>
              </a:rPr>
              <a:t>F9 1.1 </a:t>
            </a:r>
            <a:r>
              <a:rPr lang="en-GB" spc="-5">
                <a:solidFill>
                  <a:srgbClr val="404040"/>
                </a:solidFill>
                <a:latin typeface="Carlito"/>
                <a:cs typeface="Carlito"/>
              </a:rPr>
              <a:t>is on </a:t>
            </a:r>
            <a:r>
              <a:rPr lang="en-GB">
                <a:solidFill>
                  <a:srgbClr val="404040"/>
                </a:solidFill>
                <a:latin typeface="Carlito"/>
                <a:cs typeface="Carlito"/>
              </a:rPr>
              <a:t>the </a:t>
            </a:r>
            <a:r>
              <a:rPr lang="en-GB" spc="-5">
                <a:solidFill>
                  <a:srgbClr val="404040"/>
                </a:solidFill>
                <a:latin typeface="Carlito"/>
                <a:cs typeface="Carlito"/>
              </a:rPr>
              <a:t>low </a:t>
            </a:r>
            <a:r>
              <a:rPr lang="en-GB">
                <a:solidFill>
                  <a:srgbClr val="404040"/>
                </a:solidFill>
                <a:latin typeface="Carlito"/>
                <a:cs typeface="Carlito"/>
              </a:rPr>
              <a:t>end</a:t>
            </a:r>
            <a:r>
              <a:rPr lang="en-GB" spc="-235">
                <a:solidFill>
                  <a:srgbClr val="404040"/>
                </a:solidFill>
                <a:latin typeface="Carlito"/>
                <a:cs typeface="Carlito"/>
              </a:rPr>
              <a:t> </a:t>
            </a:r>
            <a:r>
              <a:rPr lang="en-GB" spc="-5">
                <a:solidFill>
                  <a:srgbClr val="404040"/>
                </a:solidFill>
                <a:latin typeface="Carlito"/>
                <a:cs typeface="Carlito"/>
              </a:rPr>
              <a:t>of  our </a:t>
            </a:r>
            <a:r>
              <a:rPr lang="en-GB" spc="-10">
                <a:solidFill>
                  <a:srgbClr val="404040"/>
                </a:solidFill>
                <a:latin typeface="Carlito"/>
                <a:cs typeface="Carlito"/>
              </a:rPr>
              <a:t>payload </a:t>
            </a:r>
            <a:r>
              <a:rPr lang="en-GB" spc="-5">
                <a:solidFill>
                  <a:srgbClr val="404040"/>
                </a:solidFill>
                <a:latin typeface="Carlito"/>
                <a:cs typeface="Carlito"/>
              </a:rPr>
              <a:t>mass</a:t>
            </a:r>
            <a:r>
              <a:rPr lang="en-GB" spc="-114">
                <a:solidFill>
                  <a:srgbClr val="404040"/>
                </a:solidFill>
                <a:latin typeface="Carlito"/>
                <a:cs typeface="Carlito"/>
              </a:rPr>
              <a:t> </a:t>
            </a:r>
            <a:r>
              <a:rPr lang="en-GB" spc="-20">
                <a:solidFill>
                  <a:srgbClr val="404040"/>
                </a:solidFill>
                <a:latin typeface="Carlito"/>
                <a:cs typeface="Carlito"/>
              </a:rPr>
              <a:t>range</a:t>
            </a:r>
            <a:endParaRPr lang="en-GB" dirty="0">
              <a:latin typeface="Carlito"/>
              <a:cs typeface="Carlito"/>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C9D996AE-993C-4AC2-A2C9-A45B58EEB9FE}"/>
              </a:ext>
            </a:extLst>
          </p:cNvPr>
          <p:cNvPicPr>
            <a:picLocks noChangeAspect="1"/>
          </p:cNvPicPr>
          <p:nvPr/>
        </p:nvPicPr>
        <p:blipFill>
          <a:blip r:embed="rId3"/>
          <a:stretch>
            <a:fillRect/>
          </a:stretch>
        </p:blipFill>
        <p:spPr>
          <a:xfrm>
            <a:off x="316491" y="1497560"/>
            <a:ext cx="5779509" cy="2859272"/>
          </a:xfrm>
          <a:prstGeom prst="rect">
            <a:avLst/>
          </a:prstGeom>
        </p:spPr>
      </p:pic>
      <p:sp>
        <p:nvSpPr>
          <p:cNvPr id="7" name="TextBox 6">
            <a:extLst>
              <a:ext uri="{FF2B5EF4-FFF2-40B4-BE49-F238E27FC236}">
                <a16:creationId xmlns:a16="http://schemas.microsoft.com/office/drawing/2014/main" id="{ADBD9247-0276-45F8-AC53-66853CA9227E}"/>
              </a:ext>
            </a:extLst>
          </p:cNvPr>
          <p:cNvSpPr txBox="1"/>
          <p:nvPr/>
        </p:nvSpPr>
        <p:spPr>
          <a:xfrm>
            <a:off x="7560528" y="1761428"/>
            <a:ext cx="3534936" cy="2331536"/>
          </a:xfrm>
          <a:prstGeom prst="rect">
            <a:avLst/>
          </a:prstGeom>
          <a:noFill/>
        </p:spPr>
        <p:txBody>
          <a:bodyPr wrap="square" rtlCol="0">
            <a:spAutoFit/>
          </a:bodyPr>
          <a:lstStyle/>
          <a:p>
            <a:pPr marL="12700" marR="135255">
              <a:lnSpc>
                <a:spcPct val="91800"/>
              </a:lnSpc>
              <a:spcBef>
                <a:spcPts val="30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the </a:t>
            </a:r>
            <a:r>
              <a:rPr lang="en-GB" spc="-35">
                <a:solidFill>
                  <a:srgbClr val="404040"/>
                </a:solidFill>
                <a:latin typeface="Carlito"/>
                <a:cs typeface="Carlito"/>
              </a:rPr>
              <a:t>first  </a:t>
            </a:r>
            <a:r>
              <a:rPr lang="en-GB" spc="-5">
                <a:solidFill>
                  <a:srgbClr val="404040"/>
                </a:solidFill>
                <a:latin typeface="Carlito"/>
                <a:cs typeface="Carlito"/>
              </a:rPr>
              <a:t>successful </a:t>
            </a:r>
            <a:r>
              <a:rPr lang="en-GB" spc="-15">
                <a:solidFill>
                  <a:srgbClr val="404040"/>
                </a:solidFill>
                <a:latin typeface="Carlito"/>
                <a:cs typeface="Carlito"/>
              </a:rPr>
              <a:t>ground </a:t>
            </a:r>
            <a:r>
              <a:rPr lang="en-GB" spc="-5">
                <a:solidFill>
                  <a:srgbClr val="404040"/>
                </a:solidFill>
                <a:latin typeface="Carlito"/>
                <a:cs typeface="Carlito"/>
              </a:rPr>
              <a:t>pad</a:t>
            </a:r>
            <a:r>
              <a:rPr lang="en-GB" spc="-145">
                <a:solidFill>
                  <a:srgbClr val="404040"/>
                </a:solidFill>
                <a:latin typeface="Carlito"/>
                <a:cs typeface="Carlito"/>
              </a:rPr>
              <a:t> </a:t>
            </a:r>
            <a:r>
              <a:rPr lang="en-GB">
                <a:solidFill>
                  <a:srgbClr val="404040"/>
                </a:solidFill>
                <a:latin typeface="Carlito"/>
                <a:cs typeface="Carlito"/>
              </a:rPr>
              <a:t>landing  </a:t>
            </a:r>
            <a:r>
              <a:rPr lang="en-GB" spc="-25">
                <a:solidFill>
                  <a:srgbClr val="404040"/>
                </a:solidFill>
                <a:latin typeface="Carlito"/>
                <a:cs typeface="Carlito"/>
              </a:rPr>
              <a:t>date.</a:t>
            </a:r>
            <a:endParaRPr lang="en-GB">
              <a:latin typeface="Carlito"/>
              <a:cs typeface="Carlito"/>
            </a:endParaRPr>
          </a:p>
          <a:p>
            <a:pPr marL="12700">
              <a:lnSpc>
                <a:spcPts val="2300"/>
              </a:lnSpc>
              <a:spcBef>
                <a:spcPts val="1200"/>
              </a:spcBef>
            </a:pPr>
            <a:r>
              <a:rPr lang="en-GB" spc="-35">
                <a:solidFill>
                  <a:srgbClr val="404040"/>
                </a:solidFill>
                <a:latin typeface="Carlito"/>
                <a:cs typeface="Carlito"/>
              </a:rPr>
              <a:t>First </a:t>
            </a:r>
            <a:r>
              <a:rPr lang="en-GB" spc="-15">
                <a:solidFill>
                  <a:srgbClr val="404040"/>
                </a:solidFill>
                <a:latin typeface="Carlito"/>
                <a:cs typeface="Carlito"/>
              </a:rPr>
              <a:t>ground </a:t>
            </a:r>
            <a:r>
              <a:rPr lang="en-GB" spc="-5">
                <a:solidFill>
                  <a:srgbClr val="404040"/>
                </a:solidFill>
                <a:latin typeface="Carlito"/>
                <a:cs typeface="Carlito"/>
              </a:rPr>
              <a:t>pad </a:t>
            </a:r>
            <a:r>
              <a:rPr lang="en-GB">
                <a:solidFill>
                  <a:srgbClr val="404040"/>
                </a:solidFill>
                <a:latin typeface="Carlito"/>
                <a:cs typeface="Carlito"/>
              </a:rPr>
              <a:t>landing</a:t>
            </a:r>
            <a:r>
              <a:rPr lang="en-GB" spc="-75">
                <a:solidFill>
                  <a:srgbClr val="404040"/>
                </a:solidFill>
                <a:latin typeface="Carlito"/>
                <a:cs typeface="Carlito"/>
              </a:rPr>
              <a:t> </a:t>
            </a:r>
            <a:r>
              <a:rPr lang="en-GB" spc="-5">
                <a:solidFill>
                  <a:srgbClr val="404040"/>
                </a:solidFill>
                <a:latin typeface="Carlito"/>
                <a:cs typeface="Carlito"/>
              </a:rPr>
              <a:t>wasn’t</a:t>
            </a:r>
            <a:endParaRPr lang="en-GB">
              <a:latin typeface="Carlito"/>
              <a:cs typeface="Carlito"/>
            </a:endParaRPr>
          </a:p>
          <a:p>
            <a:pPr marL="12700">
              <a:lnSpc>
                <a:spcPts val="2300"/>
              </a:lnSpc>
            </a:pPr>
            <a:r>
              <a:rPr lang="en-GB" spc="-5">
                <a:solidFill>
                  <a:srgbClr val="404040"/>
                </a:solidFill>
                <a:latin typeface="Carlito"/>
                <a:cs typeface="Carlito"/>
              </a:rPr>
              <a:t>until </a:t>
            </a:r>
            <a:r>
              <a:rPr lang="en-GB">
                <a:solidFill>
                  <a:srgbClr val="404040"/>
                </a:solidFill>
                <a:latin typeface="Carlito"/>
                <a:cs typeface="Carlito"/>
              </a:rPr>
              <a:t>the end </a:t>
            </a:r>
            <a:r>
              <a:rPr lang="en-GB" spc="-5">
                <a:solidFill>
                  <a:srgbClr val="404040"/>
                </a:solidFill>
                <a:latin typeface="Carlito"/>
                <a:cs typeface="Carlito"/>
              </a:rPr>
              <a:t>of</a:t>
            </a:r>
            <a:r>
              <a:rPr lang="en-GB" spc="-105">
                <a:solidFill>
                  <a:srgbClr val="404040"/>
                </a:solidFill>
                <a:latin typeface="Carlito"/>
                <a:cs typeface="Carlito"/>
              </a:rPr>
              <a:t> </a:t>
            </a:r>
            <a:r>
              <a:rPr lang="en-GB">
                <a:solidFill>
                  <a:srgbClr val="404040"/>
                </a:solidFill>
                <a:latin typeface="Carlito"/>
                <a:cs typeface="Carlito"/>
              </a:rPr>
              <a:t>2015.</a:t>
            </a:r>
            <a:endParaRPr lang="en-GB">
              <a:latin typeface="Carlito"/>
              <a:cs typeface="Carlito"/>
            </a:endParaRPr>
          </a:p>
          <a:p>
            <a:pPr marL="12700">
              <a:lnSpc>
                <a:spcPts val="2305"/>
              </a:lnSpc>
              <a:spcBef>
                <a:spcPts val="1200"/>
              </a:spcBef>
            </a:pPr>
            <a:r>
              <a:rPr lang="en-GB" spc="-5">
                <a:solidFill>
                  <a:srgbClr val="404040"/>
                </a:solidFill>
                <a:latin typeface="Carlito"/>
                <a:cs typeface="Carlito"/>
              </a:rPr>
              <a:t>Successful </a:t>
            </a:r>
            <a:r>
              <a:rPr lang="en-GB">
                <a:solidFill>
                  <a:srgbClr val="404040"/>
                </a:solidFill>
                <a:latin typeface="Carlito"/>
                <a:cs typeface="Carlito"/>
              </a:rPr>
              <a:t>landings in</a:t>
            </a:r>
            <a:r>
              <a:rPr lang="en-GB" spc="-70">
                <a:solidFill>
                  <a:srgbClr val="404040"/>
                </a:solidFill>
                <a:latin typeface="Carlito"/>
                <a:cs typeface="Carlito"/>
              </a:rPr>
              <a:t> </a:t>
            </a:r>
            <a:r>
              <a:rPr lang="en-GB" spc="-20">
                <a:solidFill>
                  <a:srgbClr val="404040"/>
                </a:solidFill>
                <a:latin typeface="Carlito"/>
                <a:cs typeface="Carlito"/>
              </a:rPr>
              <a:t>general</a:t>
            </a:r>
            <a:endParaRPr lang="en-GB">
              <a:latin typeface="Carlito"/>
              <a:cs typeface="Carlito"/>
            </a:endParaRPr>
          </a:p>
          <a:p>
            <a:pPr marL="12700">
              <a:lnSpc>
                <a:spcPts val="2305"/>
              </a:lnSpc>
            </a:pPr>
            <a:r>
              <a:rPr lang="en-GB">
                <a:solidFill>
                  <a:srgbClr val="404040"/>
                </a:solidFill>
                <a:latin typeface="Carlito"/>
                <a:cs typeface="Carlito"/>
              </a:rPr>
              <a:t>appear </a:t>
            </a:r>
            <a:r>
              <a:rPr lang="en-GB" spc="-20">
                <a:solidFill>
                  <a:srgbClr val="404040"/>
                </a:solidFill>
                <a:latin typeface="Carlito"/>
                <a:cs typeface="Carlito"/>
              </a:rPr>
              <a:t>starting</a:t>
            </a:r>
            <a:r>
              <a:rPr lang="en-GB" spc="-5">
                <a:solidFill>
                  <a:srgbClr val="404040"/>
                </a:solidFill>
                <a:latin typeface="Carlito"/>
                <a:cs typeface="Carlito"/>
              </a:rPr>
              <a:t> </a:t>
            </a:r>
            <a:r>
              <a:rPr lang="en-GB">
                <a:solidFill>
                  <a:srgbClr val="404040"/>
                </a:solidFill>
                <a:latin typeface="Carlito"/>
                <a:cs typeface="Carlito"/>
              </a:rPr>
              <a:t>2014.</a:t>
            </a:r>
            <a:endParaRPr lang="en-GB" dirty="0">
              <a:latin typeface="Carlito"/>
              <a:cs typeface="Carlito"/>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2C85B4D8-2658-4DAF-BE79-188D2910CCA9}"/>
              </a:ext>
            </a:extLst>
          </p:cNvPr>
          <p:cNvPicPr>
            <a:picLocks noChangeAspect="1"/>
          </p:cNvPicPr>
          <p:nvPr/>
        </p:nvPicPr>
        <p:blipFill>
          <a:blip r:embed="rId3"/>
          <a:stretch>
            <a:fillRect/>
          </a:stretch>
        </p:blipFill>
        <p:spPr>
          <a:xfrm>
            <a:off x="770011" y="1451179"/>
            <a:ext cx="6882981" cy="2639797"/>
          </a:xfrm>
          <a:prstGeom prst="rect">
            <a:avLst/>
          </a:prstGeom>
        </p:spPr>
      </p:pic>
      <p:sp>
        <p:nvSpPr>
          <p:cNvPr id="6" name="TextBox 5">
            <a:extLst>
              <a:ext uri="{FF2B5EF4-FFF2-40B4-BE49-F238E27FC236}">
                <a16:creationId xmlns:a16="http://schemas.microsoft.com/office/drawing/2014/main" id="{36DB2E91-DFAC-4FED-9F9C-CD38B88A9683}"/>
              </a:ext>
            </a:extLst>
          </p:cNvPr>
          <p:cNvSpPr txBox="1"/>
          <p:nvPr/>
        </p:nvSpPr>
        <p:spPr>
          <a:xfrm>
            <a:off x="770011" y="4443305"/>
            <a:ext cx="7750098" cy="601960"/>
          </a:xfrm>
          <a:prstGeom prst="rect">
            <a:avLst/>
          </a:prstGeom>
          <a:noFill/>
        </p:spPr>
        <p:txBody>
          <a:bodyPr wrap="square" rtlCol="0">
            <a:spAutoFit/>
          </a:bodyPr>
          <a:lstStyle/>
          <a:p>
            <a:pPr marL="12700" marR="5080">
              <a:lnSpc>
                <a:spcPct val="91700"/>
              </a:lnSpc>
              <a:spcBef>
                <a:spcPts val="30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the </a:t>
            </a:r>
            <a:r>
              <a:rPr lang="en-GB" spc="-20">
                <a:solidFill>
                  <a:srgbClr val="404040"/>
                </a:solidFill>
                <a:latin typeface="Carlito"/>
                <a:cs typeface="Carlito"/>
              </a:rPr>
              <a:t>four  booster </a:t>
            </a:r>
            <a:r>
              <a:rPr lang="en-GB" spc="-25">
                <a:solidFill>
                  <a:srgbClr val="404040"/>
                </a:solidFill>
                <a:latin typeface="Carlito"/>
                <a:cs typeface="Carlito"/>
              </a:rPr>
              <a:t>versions </a:t>
            </a:r>
            <a:r>
              <a:rPr lang="en-GB" spc="-5">
                <a:solidFill>
                  <a:srgbClr val="404040"/>
                </a:solidFill>
                <a:latin typeface="Carlito"/>
                <a:cs typeface="Carlito"/>
              </a:rPr>
              <a:t>that had  successful </a:t>
            </a:r>
            <a:r>
              <a:rPr lang="en-GB" spc="-20">
                <a:solidFill>
                  <a:srgbClr val="404040"/>
                </a:solidFill>
                <a:latin typeface="Carlito"/>
                <a:cs typeface="Carlito"/>
              </a:rPr>
              <a:t>drone </a:t>
            </a:r>
            <a:r>
              <a:rPr lang="en-GB" spc="-5">
                <a:solidFill>
                  <a:srgbClr val="404040"/>
                </a:solidFill>
                <a:latin typeface="Carlito"/>
                <a:cs typeface="Carlito"/>
              </a:rPr>
              <a:t>ship</a:t>
            </a:r>
            <a:r>
              <a:rPr lang="en-GB" spc="-100">
                <a:solidFill>
                  <a:srgbClr val="404040"/>
                </a:solidFill>
                <a:latin typeface="Carlito"/>
                <a:cs typeface="Carlito"/>
              </a:rPr>
              <a:t> </a:t>
            </a:r>
            <a:r>
              <a:rPr lang="en-GB">
                <a:solidFill>
                  <a:srgbClr val="404040"/>
                </a:solidFill>
                <a:latin typeface="Carlito"/>
                <a:cs typeface="Carlito"/>
              </a:rPr>
              <a:t>landings  and a </a:t>
            </a:r>
            <a:r>
              <a:rPr lang="en-GB" spc="-5">
                <a:solidFill>
                  <a:srgbClr val="404040"/>
                </a:solidFill>
                <a:latin typeface="Carlito"/>
                <a:cs typeface="Carlito"/>
              </a:rPr>
              <a:t>payload mass between  </a:t>
            </a:r>
            <a:r>
              <a:rPr lang="en-GB">
                <a:solidFill>
                  <a:srgbClr val="404040"/>
                </a:solidFill>
                <a:latin typeface="Carlito"/>
                <a:cs typeface="Carlito"/>
              </a:rPr>
              <a:t>4000 and 6000</a:t>
            </a:r>
            <a:r>
              <a:rPr lang="en-GB" spc="-165">
                <a:solidFill>
                  <a:srgbClr val="404040"/>
                </a:solidFill>
                <a:latin typeface="Carlito"/>
                <a:cs typeface="Carlito"/>
              </a:rPr>
              <a:t> </a:t>
            </a:r>
            <a:r>
              <a:rPr lang="en-GB" spc="-25">
                <a:solidFill>
                  <a:srgbClr val="404040"/>
                </a:solidFill>
                <a:latin typeface="Carlito"/>
                <a:cs typeface="Carlito"/>
              </a:rPr>
              <a:t>noninclusively.</a:t>
            </a:r>
            <a:endParaRPr lang="en-GB" dirty="0">
              <a:latin typeface="Carlito"/>
              <a:cs typeface="Carlito"/>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1601"/>
            <a:ext cx="10231836" cy="44593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Data was gathered from the public SpaceX API and the SpaceX Wikipedia page. The 'class' label column was created to categorize successful landings. SQL, visualization, folium maps, and dashboards were used to explore data. I compiled a list of relevant columns to use as features. Using a one hot encoding, all category variables were converted to binary. GridSearchCV was used to determine the optimum parameters for machine learning models after standardizing data. Visualize all of the models' accuracy scores.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Logistic Regression, Support Vector Machine, Decision Tree Classifier, and K Nearest Neighbours were the four machine learning models developed. With an accuracy percentage of around 83.33 percent, they all gave similar outcomes. All of the models overestimated the likelihood of successful landings. For better model determination and accuracy, more data is required.</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69719A1D-58D8-41B9-836E-70647E1825F8}"/>
              </a:ext>
            </a:extLst>
          </p:cNvPr>
          <p:cNvPicPr>
            <a:picLocks noChangeAspect="1"/>
          </p:cNvPicPr>
          <p:nvPr/>
        </p:nvPicPr>
        <p:blipFill>
          <a:blip r:embed="rId3"/>
          <a:stretch>
            <a:fillRect/>
          </a:stretch>
        </p:blipFill>
        <p:spPr>
          <a:xfrm>
            <a:off x="770011" y="1570824"/>
            <a:ext cx="9045724" cy="2400508"/>
          </a:xfrm>
          <a:prstGeom prst="rect">
            <a:avLst/>
          </a:prstGeom>
        </p:spPr>
      </p:pic>
      <p:sp>
        <p:nvSpPr>
          <p:cNvPr id="7" name="TextBox 6">
            <a:extLst>
              <a:ext uri="{FF2B5EF4-FFF2-40B4-BE49-F238E27FC236}">
                <a16:creationId xmlns:a16="http://schemas.microsoft.com/office/drawing/2014/main" id="{0C5531BD-D6F9-463C-AA19-A0FE1CD2F07E}"/>
              </a:ext>
            </a:extLst>
          </p:cNvPr>
          <p:cNvSpPr txBox="1"/>
          <p:nvPr/>
        </p:nvSpPr>
        <p:spPr>
          <a:xfrm>
            <a:off x="770011" y="4248615"/>
            <a:ext cx="9045724" cy="2339743"/>
          </a:xfrm>
          <a:prstGeom prst="rect">
            <a:avLst/>
          </a:prstGeom>
          <a:noFill/>
        </p:spPr>
        <p:txBody>
          <a:bodyPr wrap="square" rtlCol="0">
            <a:spAutoFit/>
          </a:bodyPr>
          <a:lstStyle/>
          <a:p>
            <a:pPr marL="12700">
              <a:lnSpc>
                <a:spcPts val="2305"/>
              </a:lnSpc>
              <a:spcBef>
                <a:spcPts val="105"/>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a </a:t>
            </a:r>
            <a:r>
              <a:rPr lang="en-GB" spc="-15">
                <a:solidFill>
                  <a:srgbClr val="404040"/>
                </a:solidFill>
                <a:latin typeface="Carlito"/>
                <a:cs typeface="Carlito"/>
              </a:rPr>
              <a:t>count </a:t>
            </a:r>
            <a:r>
              <a:rPr lang="en-GB" spc="-5">
                <a:solidFill>
                  <a:srgbClr val="404040"/>
                </a:solidFill>
                <a:latin typeface="Carlito"/>
                <a:cs typeface="Carlito"/>
              </a:rPr>
              <a:t>of</a:t>
            </a:r>
            <a:r>
              <a:rPr lang="en-GB" spc="-140">
                <a:solidFill>
                  <a:srgbClr val="404040"/>
                </a:solidFill>
                <a:latin typeface="Carlito"/>
                <a:cs typeface="Carlito"/>
              </a:rPr>
              <a:t> </a:t>
            </a:r>
            <a:r>
              <a:rPr lang="en-GB">
                <a:solidFill>
                  <a:srgbClr val="404040"/>
                </a:solidFill>
                <a:latin typeface="Carlito"/>
                <a:cs typeface="Carlito"/>
              </a:rPr>
              <a:t>each</a:t>
            </a:r>
            <a:endParaRPr lang="en-GB">
              <a:latin typeface="Carlito"/>
              <a:cs typeface="Carlito"/>
            </a:endParaRPr>
          </a:p>
          <a:p>
            <a:pPr marL="12700">
              <a:lnSpc>
                <a:spcPts val="2305"/>
              </a:lnSpc>
            </a:pPr>
            <a:r>
              <a:rPr lang="en-GB" spc="-5">
                <a:solidFill>
                  <a:srgbClr val="404040"/>
                </a:solidFill>
                <a:latin typeface="Carlito"/>
                <a:cs typeface="Carlito"/>
              </a:rPr>
              <a:t>mission</a:t>
            </a:r>
            <a:r>
              <a:rPr lang="en-GB" spc="-10">
                <a:solidFill>
                  <a:srgbClr val="404040"/>
                </a:solidFill>
                <a:latin typeface="Carlito"/>
                <a:cs typeface="Carlito"/>
              </a:rPr>
              <a:t> </a:t>
            </a:r>
            <a:r>
              <a:rPr lang="en-GB" spc="-15">
                <a:solidFill>
                  <a:srgbClr val="404040"/>
                </a:solidFill>
                <a:latin typeface="Carlito"/>
                <a:cs typeface="Carlito"/>
              </a:rPr>
              <a:t>outcome.</a:t>
            </a:r>
            <a:endParaRPr lang="en-GB">
              <a:latin typeface="Carlito"/>
              <a:cs typeface="Carlito"/>
            </a:endParaRPr>
          </a:p>
          <a:p>
            <a:pPr marL="12700" marR="83820">
              <a:lnSpc>
                <a:spcPts val="2200"/>
              </a:lnSpc>
              <a:spcBef>
                <a:spcPts val="1440"/>
              </a:spcBef>
            </a:pPr>
            <a:r>
              <a:rPr lang="en-GB">
                <a:solidFill>
                  <a:srgbClr val="404040"/>
                </a:solidFill>
                <a:latin typeface="Carlito"/>
                <a:cs typeface="Carlito"/>
              </a:rPr>
              <a:t>SpaceX </a:t>
            </a:r>
            <a:r>
              <a:rPr lang="en-GB" spc="-5">
                <a:solidFill>
                  <a:srgbClr val="404040"/>
                </a:solidFill>
                <a:latin typeface="Carlito"/>
                <a:cs typeface="Carlito"/>
              </a:rPr>
              <a:t>appears </a:t>
            </a:r>
            <a:r>
              <a:rPr lang="en-GB" spc="-20">
                <a:solidFill>
                  <a:srgbClr val="404040"/>
                </a:solidFill>
                <a:latin typeface="Carlito"/>
                <a:cs typeface="Carlito"/>
              </a:rPr>
              <a:t>to </a:t>
            </a:r>
            <a:r>
              <a:rPr lang="en-GB" spc="-5">
                <a:solidFill>
                  <a:srgbClr val="404040"/>
                </a:solidFill>
                <a:latin typeface="Carlito"/>
                <a:cs typeface="Carlito"/>
              </a:rPr>
              <a:t>achieve </a:t>
            </a:r>
            <a:r>
              <a:rPr lang="en-GB">
                <a:solidFill>
                  <a:srgbClr val="404040"/>
                </a:solidFill>
                <a:latin typeface="Carlito"/>
                <a:cs typeface="Carlito"/>
              </a:rPr>
              <a:t>its  </a:t>
            </a:r>
            <a:r>
              <a:rPr lang="en-GB" spc="-5">
                <a:solidFill>
                  <a:srgbClr val="404040"/>
                </a:solidFill>
                <a:latin typeface="Carlito"/>
                <a:cs typeface="Carlito"/>
              </a:rPr>
              <a:t>mission </a:t>
            </a:r>
            <a:r>
              <a:rPr lang="en-GB" spc="-20">
                <a:solidFill>
                  <a:srgbClr val="404040"/>
                </a:solidFill>
                <a:latin typeface="Carlito"/>
                <a:cs typeface="Carlito"/>
              </a:rPr>
              <a:t>outcome </a:t>
            </a:r>
            <a:r>
              <a:rPr lang="en-GB" spc="-5">
                <a:solidFill>
                  <a:srgbClr val="404040"/>
                </a:solidFill>
                <a:latin typeface="Carlito"/>
                <a:cs typeface="Carlito"/>
              </a:rPr>
              <a:t>nearly </a:t>
            </a:r>
            <a:r>
              <a:rPr lang="en-GB">
                <a:solidFill>
                  <a:srgbClr val="404040"/>
                </a:solidFill>
                <a:latin typeface="Carlito"/>
                <a:cs typeface="Carlito"/>
              </a:rPr>
              <a:t>99% </a:t>
            </a:r>
            <a:r>
              <a:rPr lang="en-GB" spc="-5">
                <a:solidFill>
                  <a:srgbClr val="404040"/>
                </a:solidFill>
                <a:latin typeface="Carlito"/>
                <a:cs typeface="Carlito"/>
              </a:rPr>
              <a:t>of</a:t>
            </a:r>
            <a:r>
              <a:rPr lang="en-GB" spc="-100">
                <a:solidFill>
                  <a:srgbClr val="404040"/>
                </a:solidFill>
                <a:latin typeface="Carlito"/>
                <a:cs typeface="Carlito"/>
              </a:rPr>
              <a:t> </a:t>
            </a:r>
            <a:r>
              <a:rPr lang="en-GB">
                <a:solidFill>
                  <a:srgbClr val="404040"/>
                </a:solidFill>
                <a:latin typeface="Carlito"/>
                <a:cs typeface="Carlito"/>
              </a:rPr>
              <a:t>the  </a:t>
            </a:r>
            <a:r>
              <a:rPr lang="en-GB" spc="-5">
                <a:solidFill>
                  <a:srgbClr val="404040"/>
                </a:solidFill>
                <a:latin typeface="Carlito"/>
                <a:cs typeface="Carlito"/>
              </a:rPr>
              <a:t>time.</a:t>
            </a:r>
            <a:endParaRPr lang="en-GB">
              <a:latin typeface="Carlito"/>
              <a:cs typeface="Carlito"/>
            </a:endParaRPr>
          </a:p>
          <a:p>
            <a:pPr marL="12700">
              <a:lnSpc>
                <a:spcPts val="2305"/>
              </a:lnSpc>
              <a:spcBef>
                <a:spcPts val="1150"/>
              </a:spcBef>
            </a:pPr>
            <a:r>
              <a:rPr lang="en-GB" spc="-5">
                <a:solidFill>
                  <a:srgbClr val="404040"/>
                </a:solidFill>
                <a:latin typeface="Carlito"/>
                <a:cs typeface="Carlito"/>
              </a:rPr>
              <a:t>This </a:t>
            </a:r>
            <a:r>
              <a:rPr lang="en-GB">
                <a:solidFill>
                  <a:srgbClr val="404040"/>
                </a:solidFill>
                <a:latin typeface="Carlito"/>
                <a:cs typeface="Carlito"/>
              </a:rPr>
              <a:t>means </a:t>
            </a:r>
            <a:r>
              <a:rPr lang="en-GB" spc="-5">
                <a:solidFill>
                  <a:srgbClr val="404040"/>
                </a:solidFill>
                <a:latin typeface="Carlito"/>
                <a:cs typeface="Carlito"/>
              </a:rPr>
              <a:t>that </a:t>
            </a:r>
            <a:r>
              <a:rPr lang="en-GB" spc="-20">
                <a:solidFill>
                  <a:srgbClr val="404040"/>
                </a:solidFill>
                <a:latin typeface="Carlito"/>
                <a:cs typeface="Carlito"/>
              </a:rPr>
              <a:t>most </a:t>
            </a:r>
            <a:r>
              <a:rPr lang="en-GB">
                <a:solidFill>
                  <a:srgbClr val="404040"/>
                </a:solidFill>
                <a:latin typeface="Carlito"/>
                <a:cs typeface="Carlito"/>
              </a:rPr>
              <a:t>of the</a:t>
            </a:r>
            <a:r>
              <a:rPr lang="en-GB" spc="-85">
                <a:solidFill>
                  <a:srgbClr val="404040"/>
                </a:solidFill>
                <a:latin typeface="Carlito"/>
                <a:cs typeface="Carlito"/>
              </a:rPr>
              <a:t> </a:t>
            </a:r>
            <a:r>
              <a:rPr lang="en-GB" spc="-5">
                <a:solidFill>
                  <a:srgbClr val="404040"/>
                </a:solidFill>
                <a:latin typeface="Carlito"/>
                <a:cs typeface="Carlito"/>
              </a:rPr>
              <a:t>landing</a:t>
            </a:r>
            <a:endParaRPr lang="en-GB">
              <a:latin typeface="Carlito"/>
              <a:cs typeface="Carlito"/>
            </a:endParaRPr>
          </a:p>
          <a:p>
            <a:pPr marL="12700">
              <a:lnSpc>
                <a:spcPts val="2305"/>
              </a:lnSpc>
            </a:pPr>
            <a:r>
              <a:rPr lang="en-GB" spc="-20">
                <a:solidFill>
                  <a:srgbClr val="404040"/>
                </a:solidFill>
                <a:latin typeface="Carlito"/>
                <a:cs typeface="Carlito"/>
              </a:rPr>
              <a:t>failures are</a:t>
            </a:r>
            <a:r>
              <a:rPr lang="en-GB" spc="40">
                <a:solidFill>
                  <a:srgbClr val="404040"/>
                </a:solidFill>
                <a:latin typeface="Carlito"/>
                <a:cs typeface="Carlito"/>
              </a:rPr>
              <a:t> </a:t>
            </a:r>
            <a:r>
              <a:rPr lang="en-GB" spc="-5">
                <a:solidFill>
                  <a:srgbClr val="404040"/>
                </a:solidFill>
                <a:latin typeface="Carlito"/>
                <a:cs typeface="Carlito"/>
              </a:rPr>
              <a:t>intended.</a:t>
            </a:r>
            <a:endParaRPr lang="en-GB">
              <a:latin typeface="Carlito"/>
              <a:cs typeface="Carlito"/>
            </a:endParaRPr>
          </a:p>
          <a:p>
            <a:pPr marL="12700" marR="337185">
              <a:lnSpc>
                <a:spcPts val="2200"/>
              </a:lnSpc>
              <a:spcBef>
                <a:spcPts val="1440"/>
              </a:spcBef>
            </a:pPr>
            <a:r>
              <a:rPr lang="en-GB" spc="-40">
                <a:solidFill>
                  <a:srgbClr val="404040"/>
                </a:solidFill>
                <a:latin typeface="Carlito"/>
                <a:cs typeface="Carlito"/>
              </a:rPr>
              <a:t>Interestingly, </a:t>
            </a:r>
            <a:r>
              <a:rPr lang="en-GB" spc="-5">
                <a:solidFill>
                  <a:srgbClr val="404040"/>
                </a:solidFill>
                <a:latin typeface="Carlito"/>
                <a:cs typeface="Carlito"/>
              </a:rPr>
              <a:t>one </a:t>
            </a:r>
            <a:r>
              <a:rPr lang="en-GB">
                <a:solidFill>
                  <a:srgbClr val="404040"/>
                </a:solidFill>
                <a:latin typeface="Carlito"/>
                <a:cs typeface="Carlito"/>
              </a:rPr>
              <a:t>launch </a:t>
            </a:r>
            <a:r>
              <a:rPr lang="en-GB" spc="-5">
                <a:solidFill>
                  <a:srgbClr val="404040"/>
                </a:solidFill>
                <a:latin typeface="Carlito"/>
                <a:cs typeface="Carlito"/>
              </a:rPr>
              <a:t>has </a:t>
            </a:r>
            <a:r>
              <a:rPr lang="en-GB">
                <a:solidFill>
                  <a:srgbClr val="404040"/>
                </a:solidFill>
                <a:latin typeface="Carlito"/>
                <a:cs typeface="Carlito"/>
              </a:rPr>
              <a:t>an  unclear </a:t>
            </a:r>
            <a:r>
              <a:rPr lang="en-GB" spc="-10">
                <a:solidFill>
                  <a:srgbClr val="404040"/>
                </a:solidFill>
                <a:latin typeface="Carlito"/>
                <a:cs typeface="Carlito"/>
              </a:rPr>
              <a:t>payload </a:t>
            </a:r>
            <a:r>
              <a:rPr lang="en-GB" spc="-25">
                <a:solidFill>
                  <a:srgbClr val="404040"/>
                </a:solidFill>
                <a:latin typeface="Carlito"/>
                <a:cs typeface="Carlito"/>
              </a:rPr>
              <a:t>status </a:t>
            </a:r>
            <a:r>
              <a:rPr lang="en-GB">
                <a:solidFill>
                  <a:srgbClr val="404040"/>
                </a:solidFill>
                <a:latin typeface="Carlito"/>
                <a:cs typeface="Carlito"/>
              </a:rPr>
              <a:t>and  </a:t>
            </a:r>
            <a:r>
              <a:rPr lang="en-GB" spc="-20">
                <a:solidFill>
                  <a:srgbClr val="404040"/>
                </a:solidFill>
                <a:latin typeface="Carlito"/>
                <a:cs typeface="Carlito"/>
              </a:rPr>
              <a:t>unfortunately </a:t>
            </a:r>
            <a:r>
              <a:rPr lang="en-GB" spc="-5">
                <a:solidFill>
                  <a:srgbClr val="404040"/>
                </a:solidFill>
                <a:latin typeface="Carlito"/>
                <a:cs typeface="Carlito"/>
              </a:rPr>
              <a:t>one </a:t>
            </a:r>
            <a:r>
              <a:rPr lang="en-GB" spc="-20">
                <a:solidFill>
                  <a:srgbClr val="404040"/>
                </a:solidFill>
                <a:latin typeface="Carlito"/>
                <a:cs typeface="Carlito"/>
              </a:rPr>
              <a:t>failed </a:t>
            </a:r>
            <a:r>
              <a:rPr lang="en-GB" spc="-5">
                <a:solidFill>
                  <a:srgbClr val="404040"/>
                </a:solidFill>
                <a:latin typeface="Carlito"/>
                <a:cs typeface="Carlito"/>
              </a:rPr>
              <a:t>in</a:t>
            </a:r>
            <a:r>
              <a:rPr lang="en-GB" spc="-40">
                <a:solidFill>
                  <a:srgbClr val="404040"/>
                </a:solidFill>
                <a:latin typeface="Carlito"/>
                <a:cs typeface="Carlito"/>
              </a:rPr>
              <a:t> </a:t>
            </a:r>
            <a:r>
              <a:rPr lang="en-GB" spc="-15">
                <a:solidFill>
                  <a:srgbClr val="404040"/>
                </a:solidFill>
                <a:latin typeface="Carlito"/>
                <a:cs typeface="Carlito"/>
              </a:rPr>
              <a:t>flight.</a:t>
            </a:r>
            <a:endParaRPr lang="en-GB" dirty="0">
              <a:latin typeface="Carlito"/>
              <a:cs typeface="Carlito"/>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6B368603-445F-4459-AECE-FFC1E61425BD}"/>
              </a:ext>
            </a:extLst>
          </p:cNvPr>
          <p:cNvPicPr>
            <a:picLocks noChangeAspect="1"/>
          </p:cNvPicPr>
          <p:nvPr/>
        </p:nvPicPr>
        <p:blipFill>
          <a:blip r:embed="rId3"/>
          <a:stretch>
            <a:fillRect/>
          </a:stretch>
        </p:blipFill>
        <p:spPr>
          <a:xfrm>
            <a:off x="770011" y="1087699"/>
            <a:ext cx="10310754" cy="3484301"/>
          </a:xfrm>
          <a:prstGeom prst="rect">
            <a:avLst/>
          </a:prstGeom>
        </p:spPr>
      </p:pic>
      <p:sp>
        <p:nvSpPr>
          <p:cNvPr id="7" name="TextBox 6">
            <a:extLst>
              <a:ext uri="{FF2B5EF4-FFF2-40B4-BE49-F238E27FC236}">
                <a16:creationId xmlns:a16="http://schemas.microsoft.com/office/drawing/2014/main" id="{FA4B5A20-CCB4-4276-B864-E417DC573DF2}"/>
              </a:ext>
            </a:extLst>
          </p:cNvPr>
          <p:cNvSpPr txBox="1"/>
          <p:nvPr/>
        </p:nvSpPr>
        <p:spPr>
          <a:xfrm>
            <a:off x="770011" y="5040351"/>
            <a:ext cx="10310754" cy="1292662"/>
          </a:xfrm>
          <a:prstGeom prst="rect">
            <a:avLst/>
          </a:prstGeom>
          <a:noFill/>
        </p:spPr>
        <p:txBody>
          <a:bodyPr wrap="square" rtlCol="0">
            <a:spAutoFit/>
          </a:bodyPr>
          <a:lstStyle/>
          <a:p>
            <a:pPr marL="12700" marR="5080">
              <a:lnSpc>
                <a:spcPct val="90100"/>
              </a:lnSpc>
              <a:spcBef>
                <a:spcPts val="34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the </a:t>
            </a:r>
            <a:r>
              <a:rPr lang="en-GB" spc="-20">
                <a:solidFill>
                  <a:srgbClr val="404040"/>
                </a:solidFill>
                <a:latin typeface="Carlito"/>
                <a:cs typeface="Carlito"/>
              </a:rPr>
              <a:t>booster </a:t>
            </a:r>
            <a:r>
              <a:rPr lang="en-GB" spc="-25">
                <a:solidFill>
                  <a:srgbClr val="404040"/>
                </a:solidFill>
                <a:latin typeface="Carlito"/>
                <a:cs typeface="Carlito"/>
              </a:rPr>
              <a:t>versions </a:t>
            </a:r>
            <a:r>
              <a:rPr lang="en-GB" spc="-5">
                <a:solidFill>
                  <a:srgbClr val="404040"/>
                </a:solidFill>
                <a:latin typeface="Carlito"/>
                <a:cs typeface="Carlito"/>
              </a:rPr>
              <a:t>that  carried </a:t>
            </a:r>
            <a:r>
              <a:rPr lang="en-GB">
                <a:solidFill>
                  <a:srgbClr val="404040"/>
                </a:solidFill>
                <a:latin typeface="Carlito"/>
                <a:cs typeface="Carlito"/>
              </a:rPr>
              <a:t>the </a:t>
            </a:r>
            <a:r>
              <a:rPr lang="en-GB" spc="-5">
                <a:solidFill>
                  <a:srgbClr val="404040"/>
                </a:solidFill>
                <a:latin typeface="Carlito"/>
                <a:cs typeface="Carlito"/>
              </a:rPr>
              <a:t>highest </a:t>
            </a:r>
            <a:r>
              <a:rPr lang="en-GB" spc="-10">
                <a:solidFill>
                  <a:srgbClr val="404040"/>
                </a:solidFill>
                <a:latin typeface="Carlito"/>
                <a:cs typeface="Carlito"/>
              </a:rPr>
              <a:t>payload </a:t>
            </a:r>
            <a:r>
              <a:rPr lang="en-GB" spc="-5">
                <a:solidFill>
                  <a:srgbClr val="404040"/>
                </a:solidFill>
                <a:latin typeface="Carlito"/>
                <a:cs typeface="Carlito"/>
              </a:rPr>
              <a:t>mass of </a:t>
            </a:r>
            <a:r>
              <a:rPr lang="en-GB">
                <a:solidFill>
                  <a:srgbClr val="404040"/>
                </a:solidFill>
                <a:latin typeface="Carlito"/>
                <a:cs typeface="Carlito"/>
              </a:rPr>
              <a:t>15600  kg.</a:t>
            </a:r>
            <a:endParaRPr lang="en-GB">
              <a:latin typeface="Carlito"/>
              <a:cs typeface="Carlito"/>
            </a:endParaRPr>
          </a:p>
          <a:p>
            <a:pPr marL="12700" marR="71120">
              <a:lnSpc>
                <a:spcPts val="2200"/>
              </a:lnSpc>
              <a:spcBef>
                <a:spcPts val="1440"/>
              </a:spcBef>
            </a:pPr>
            <a:r>
              <a:rPr lang="en-GB" spc="-5">
                <a:solidFill>
                  <a:srgbClr val="404040"/>
                </a:solidFill>
                <a:latin typeface="Carlito"/>
                <a:cs typeface="Carlito"/>
              </a:rPr>
              <a:t>These </a:t>
            </a:r>
            <a:r>
              <a:rPr lang="en-GB" spc="-20">
                <a:solidFill>
                  <a:srgbClr val="404040"/>
                </a:solidFill>
                <a:latin typeface="Carlito"/>
                <a:cs typeface="Carlito"/>
              </a:rPr>
              <a:t>booster </a:t>
            </a:r>
            <a:r>
              <a:rPr lang="en-GB" spc="-25">
                <a:solidFill>
                  <a:srgbClr val="404040"/>
                </a:solidFill>
                <a:latin typeface="Carlito"/>
                <a:cs typeface="Carlito"/>
              </a:rPr>
              <a:t>versions </a:t>
            </a:r>
            <a:r>
              <a:rPr lang="en-GB" spc="-20">
                <a:solidFill>
                  <a:srgbClr val="404040"/>
                </a:solidFill>
                <a:latin typeface="Carlito"/>
                <a:cs typeface="Carlito"/>
              </a:rPr>
              <a:t>are </a:t>
            </a:r>
            <a:r>
              <a:rPr lang="en-GB" spc="-15">
                <a:solidFill>
                  <a:srgbClr val="404040"/>
                </a:solidFill>
                <a:latin typeface="Carlito"/>
                <a:cs typeface="Carlito"/>
              </a:rPr>
              <a:t>very </a:t>
            </a:r>
            <a:r>
              <a:rPr lang="en-GB" spc="-5">
                <a:solidFill>
                  <a:srgbClr val="404040"/>
                </a:solidFill>
                <a:latin typeface="Carlito"/>
                <a:cs typeface="Carlito"/>
              </a:rPr>
              <a:t>similar </a:t>
            </a:r>
            <a:r>
              <a:rPr lang="en-GB">
                <a:solidFill>
                  <a:srgbClr val="404040"/>
                </a:solidFill>
                <a:latin typeface="Carlito"/>
                <a:cs typeface="Carlito"/>
              </a:rPr>
              <a:t>and  all </a:t>
            </a:r>
            <a:r>
              <a:rPr lang="en-GB" spc="-20">
                <a:solidFill>
                  <a:srgbClr val="404040"/>
                </a:solidFill>
                <a:latin typeface="Carlito"/>
                <a:cs typeface="Carlito"/>
              </a:rPr>
              <a:t>are </a:t>
            </a:r>
            <a:r>
              <a:rPr lang="en-GB" spc="-5">
                <a:solidFill>
                  <a:srgbClr val="404040"/>
                </a:solidFill>
                <a:latin typeface="Carlito"/>
                <a:cs typeface="Carlito"/>
              </a:rPr>
              <a:t>of </a:t>
            </a:r>
            <a:r>
              <a:rPr lang="en-GB">
                <a:solidFill>
                  <a:srgbClr val="404040"/>
                </a:solidFill>
                <a:latin typeface="Carlito"/>
                <a:cs typeface="Carlito"/>
              </a:rPr>
              <a:t>the F9 B5 </a:t>
            </a:r>
            <a:r>
              <a:rPr lang="en-GB" spc="-5">
                <a:solidFill>
                  <a:srgbClr val="404040"/>
                </a:solidFill>
                <a:latin typeface="Carlito"/>
                <a:cs typeface="Carlito"/>
              </a:rPr>
              <a:t>B10xx.x</a:t>
            </a:r>
            <a:r>
              <a:rPr lang="en-GB" spc="-140">
                <a:solidFill>
                  <a:srgbClr val="404040"/>
                </a:solidFill>
                <a:latin typeface="Carlito"/>
                <a:cs typeface="Carlito"/>
              </a:rPr>
              <a:t> </a:t>
            </a:r>
            <a:r>
              <a:rPr lang="en-GB" spc="-45">
                <a:solidFill>
                  <a:srgbClr val="404040"/>
                </a:solidFill>
                <a:latin typeface="Carlito"/>
                <a:cs typeface="Carlito"/>
              </a:rPr>
              <a:t>variety.</a:t>
            </a:r>
            <a:endParaRPr lang="en-GB">
              <a:latin typeface="Carlito"/>
              <a:cs typeface="Carlito"/>
            </a:endParaRPr>
          </a:p>
          <a:p>
            <a:pPr marL="12700" marR="27305">
              <a:lnSpc>
                <a:spcPts val="2210"/>
              </a:lnSpc>
              <a:spcBef>
                <a:spcPts val="1395"/>
              </a:spcBef>
            </a:pPr>
            <a:r>
              <a:rPr lang="en-GB" spc="-5">
                <a:solidFill>
                  <a:srgbClr val="404040"/>
                </a:solidFill>
                <a:latin typeface="Carlito"/>
                <a:cs typeface="Carlito"/>
              </a:rPr>
              <a:t>This </a:t>
            </a:r>
            <a:r>
              <a:rPr lang="en-GB" spc="-25">
                <a:solidFill>
                  <a:srgbClr val="404040"/>
                </a:solidFill>
                <a:latin typeface="Carlito"/>
                <a:cs typeface="Carlito"/>
              </a:rPr>
              <a:t>likely </a:t>
            </a:r>
            <a:r>
              <a:rPr lang="en-GB" spc="-20">
                <a:solidFill>
                  <a:srgbClr val="404040"/>
                </a:solidFill>
                <a:latin typeface="Carlito"/>
                <a:cs typeface="Carlito"/>
              </a:rPr>
              <a:t>indicates </a:t>
            </a:r>
            <a:r>
              <a:rPr lang="en-GB" spc="-10">
                <a:solidFill>
                  <a:srgbClr val="404040"/>
                </a:solidFill>
                <a:latin typeface="Carlito"/>
                <a:cs typeface="Carlito"/>
              </a:rPr>
              <a:t>payload </a:t>
            </a:r>
            <a:r>
              <a:rPr lang="en-GB" spc="-5">
                <a:solidFill>
                  <a:srgbClr val="404040"/>
                </a:solidFill>
                <a:latin typeface="Carlito"/>
                <a:cs typeface="Carlito"/>
              </a:rPr>
              <a:t>mass </a:t>
            </a:r>
            <a:r>
              <a:rPr lang="en-GB" spc="-25">
                <a:solidFill>
                  <a:srgbClr val="404040"/>
                </a:solidFill>
                <a:latin typeface="Carlito"/>
                <a:cs typeface="Carlito"/>
              </a:rPr>
              <a:t>correlates  </a:t>
            </a:r>
            <a:r>
              <a:rPr lang="en-GB" spc="-5">
                <a:solidFill>
                  <a:srgbClr val="404040"/>
                </a:solidFill>
                <a:latin typeface="Carlito"/>
                <a:cs typeface="Carlito"/>
              </a:rPr>
              <a:t>with </a:t>
            </a:r>
            <a:r>
              <a:rPr lang="en-GB">
                <a:solidFill>
                  <a:srgbClr val="404040"/>
                </a:solidFill>
                <a:latin typeface="Carlito"/>
                <a:cs typeface="Carlito"/>
              </a:rPr>
              <a:t>the </a:t>
            </a:r>
            <a:r>
              <a:rPr lang="en-GB" spc="-20">
                <a:solidFill>
                  <a:srgbClr val="404040"/>
                </a:solidFill>
                <a:latin typeface="Carlito"/>
                <a:cs typeface="Carlito"/>
              </a:rPr>
              <a:t>booster </a:t>
            </a:r>
            <a:r>
              <a:rPr lang="en-GB" spc="-25">
                <a:solidFill>
                  <a:srgbClr val="404040"/>
                </a:solidFill>
                <a:latin typeface="Carlito"/>
                <a:cs typeface="Carlito"/>
              </a:rPr>
              <a:t>version </a:t>
            </a:r>
            <a:r>
              <a:rPr lang="en-GB" spc="-5">
                <a:solidFill>
                  <a:srgbClr val="404040"/>
                </a:solidFill>
                <a:latin typeface="Carlito"/>
                <a:cs typeface="Carlito"/>
              </a:rPr>
              <a:t>that is</a:t>
            </a:r>
            <a:r>
              <a:rPr lang="en-GB" spc="15">
                <a:solidFill>
                  <a:srgbClr val="404040"/>
                </a:solidFill>
                <a:latin typeface="Carlito"/>
                <a:cs typeface="Carlito"/>
              </a:rPr>
              <a:t> </a:t>
            </a:r>
            <a:r>
              <a:rPr lang="en-GB" spc="-5">
                <a:solidFill>
                  <a:srgbClr val="404040"/>
                </a:solidFill>
                <a:latin typeface="Carlito"/>
                <a:cs typeface="Carlito"/>
              </a:rPr>
              <a:t>used.</a:t>
            </a:r>
            <a:endParaRPr lang="en-GB" dirty="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Table&#10;&#10;Description automatically generated">
            <a:extLst>
              <a:ext uri="{FF2B5EF4-FFF2-40B4-BE49-F238E27FC236}">
                <a16:creationId xmlns:a16="http://schemas.microsoft.com/office/drawing/2014/main" id="{14C5ABC5-2866-43A0-B20F-F1EE3C77D236}"/>
              </a:ext>
            </a:extLst>
          </p:cNvPr>
          <p:cNvPicPr>
            <a:picLocks noChangeAspect="1"/>
          </p:cNvPicPr>
          <p:nvPr/>
        </p:nvPicPr>
        <p:blipFill>
          <a:blip r:embed="rId3"/>
          <a:stretch>
            <a:fillRect/>
          </a:stretch>
        </p:blipFill>
        <p:spPr>
          <a:xfrm>
            <a:off x="770010" y="1452840"/>
            <a:ext cx="9199179" cy="2078916"/>
          </a:xfrm>
          <a:prstGeom prst="rect">
            <a:avLst/>
          </a:prstGeom>
        </p:spPr>
      </p:pic>
      <p:sp>
        <p:nvSpPr>
          <p:cNvPr id="7" name="TextBox 6">
            <a:extLst>
              <a:ext uri="{FF2B5EF4-FFF2-40B4-BE49-F238E27FC236}">
                <a16:creationId xmlns:a16="http://schemas.microsoft.com/office/drawing/2014/main" id="{FCDCF430-EF85-4D5F-9918-EF74E62CAB58}"/>
              </a:ext>
            </a:extLst>
          </p:cNvPr>
          <p:cNvSpPr txBox="1"/>
          <p:nvPr/>
        </p:nvSpPr>
        <p:spPr>
          <a:xfrm>
            <a:off x="770011" y="4159405"/>
            <a:ext cx="9199178" cy="1021818"/>
          </a:xfrm>
          <a:prstGeom prst="rect">
            <a:avLst/>
          </a:prstGeom>
          <a:noFill/>
        </p:spPr>
        <p:txBody>
          <a:bodyPr wrap="square" rtlCol="0">
            <a:spAutoFit/>
          </a:bodyPr>
          <a:lstStyle/>
          <a:p>
            <a:pPr marL="12700" marR="5080">
              <a:lnSpc>
                <a:spcPct val="90000"/>
              </a:lnSpc>
              <a:spcBef>
                <a:spcPts val="34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the </a:t>
            </a:r>
            <a:r>
              <a:rPr lang="en-GB" spc="-5">
                <a:solidFill>
                  <a:srgbClr val="404040"/>
                </a:solidFill>
                <a:latin typeface="Carlito"/>
                <a:cs typeface="Carlito"/>
              </a:rPr>
              <a:t>Month,</a:t>
            </a:r>
            <a:r>
              <a:rPr lang="en-GB" spc="-145">
                <a:solidFill>
                  <a:srgbClr val="404040"/>
                </a:solidFill>
                <a:latin typeface="Carlito"/>
                <a:cs typeface="Carlito"/>
              </a:rPr>
              <a:t> </a:t>
            </a:r>
            <a:r>
              <a:rPr lang="en-GB" spc="-5">
                <a:solidFill>
                  <a:srgbClr val="404040"/>
                </a:solidFill>
                <a:latin typeface="Carlito"/>
                <a:cs typeface="Carlito"/>
              </a:rPr>
              <a:t>Landing  </a:t>
            </a:r>
            <a:r>
              <a:rPr lang="en-GB" spc="-10">
                <a:solidFill>
                  <a:srgbClr val="404040"/>
                </a:solidFill>
                <a:latin typeface="Carlito"/>
                <a:cs typeface="Carlito"/>
              </a:rPr>
              <a:t>Outcome, Booster </a:t>
            </a:r>
            <a:r>
              <a:rPr lang="en-GB" spc="-40">
                <a:solidFill>
                  <a:srgbClr val="404040"/>
                </a:solidFill>
                <a:latin typeface="Carlito"/>
                <a:cs typeface="Carlito"/>
              </a:rPr>
              <a:t>Version, </a:t>
            </a:r>
            <a:r>
              <a:rPr lang="en-GB" spc="-25">
                <a:solidFill>
                  <a:srgbClr val="404040"/>
                </a:solidFill>
                <a:latin typeface="Carlito"/>
                <a:cs typeface="Carlito"/>
              </a:rPr>
              <a:t>Payload  </a:t>
            </a:r>
            <a:r>
              <a:rPr lang="en-GB">
                <a:solidFill>
                  <a:srgbClr val="404040"/>
                </a:solidFill>
                <a:latin typeface="Carlito"/>
                <a:cs typeface="Carlito"/>
              </a:rPr>
              <a:t>Mass </a:t>
            </a:r>
            <a:r>
              <a:rPr lang="en-GB" spc="-5">
                <a:solidFill>
                  <a:srgbClr val="404040"/>
                </a:solidFill>
                <a:latin typeface="Carlito"/>
                <a:cs typeface="Carlito"/>
              </a:rPr>
              <a:t>(kg), </a:t>
            </a:r>
            <a:r>
              <a:rPr lang="en-GB">
                <a:solidFill>
                  <a:srgbClr val="404040"/>
                </a:solidFill>
                <a:latin typeface="Carlito"/>
                <a:cs typeface="Carlito"/>
              </a:rPr>
              <a:t>and </a:t>
            </a:r>
            <a:r>
              <a:rPr lang="en-GB" spc="-5">
                <a:solidFill>
                  <a:srgbClr val="404040"/>
                </a:solidFill>
                <a:latin typeface="Carlito"/>
                <a:cs typeface="Carlito"/>
              </a:rPr>
              <a:t>Launch </a:t>
            </a:r>
            <a:r>
              <a:rPr lang="en-GB" spc="-20">
                <a:solidFill>
                  <a:srgbClr val="404040"/>
                </a:solidFill>
                <a:latin typeface="Carlito"/>
                <a:cs typeface="Carlito"/>
              </a:rPr>
              <a:t>site </a:t>
            </a:r>
            <a:r>
              <a:rPr lang="en-GB" spc="-5">
                <a:solidFill>
                  <a:srgbClr val="404040"/>
                </a:solidFill>
                <a:latin typeface="Carlito"/>
                <a:cs typeface="Carlito"/>
              </a:rPr>
              <a:t>of </a:t>
            </a:r>
            <a:r>
              <a:rPr lang="en-GB">
                <a:solidFill>
                  <a:srgbClr val="404040"/>
                </a:solidFill>
                <a:latin typeface="Carlito"/>
                <a:cs typeface="Carlito"/>
              </a:rPr>
              <a:t>2015  launches </a:t>
            </a:r>
            <a:r>
              <a:rPr lang="en-GB" spc="-10">
                <a:solidFill>
                  <a:srgbClr val="404040"/>
                </a:solidFill>
                <a:latin typeface="Carlito"/>
                <a:cs typeface="Carlito"/>
              </a:rPr>
              <a:t>where </a:t>
            </a:r>
            <a:r>
              <a:rPr lang="en-GB" spc="-25">
                <a:solidFill>
                  <a:srgbClr val="404040"/>
                </a:solidFill>
                <a:latin typeface="Carlito"/>
                <a:cs typeface="Carlito"/>
              </a:rPr>
              <a:t>stage </a:t>
            </a:r>
            <a:r>
              <a:rPr lang="en-GB">
                <a:solidFill>
                  <a:srgbClr val="404040"/>
                </a:solidFill>
                <a:latin typeface="Carlito"/>
                <a:cs typeface="Carlito"/>
              </a:rPr>
              <a:t>1 </a:t>
            </a:r>
            <a:r>
              <a:rPr lang="en-GB" spc="-20">
                <a:solidFill>
                  <a:srgbClr val="404040"/>
                </a:solidFill>
                <a:latin typeface="Carlito"/>
                <a:cs typeface="Carlito"/>
              </a:rPr>
              <a:t>failed </a:t>
            </a:r>
            <a:r>
              <a:rPr lang="en-GB" spc="-15">
                <a:solidFill>
                  <a:srgbClr val="404040"/>
                </a:solidFill>
                <a:latin typeface="Carlito"/>
                <a:cs typeface="Carlito"/>
              </a:rPr>
              <a:t>to </a:t>
            </a:r>
            <a:r>
              <a:rPr lang="en-GB" spc="-5">
                <a:solidFill>
                  <a:srgbClr val="404040"/>
                </a:solidFill>
                <a:latin typeface="Carlito"/>
                <a:cs typeface="Carlito"/>
              </a:rPr>
              <a:t>land  on </a:t>
            </a:r>
            <a:r>
              <a:rPr lang="en-GB">
                <a:solidFill>
                  <a:srgbClr val="404040"/>
                </a:solidFill>
                <a:latin typeface="Carlito"/>
                <a:cs typeface="Carlito"/>
              </a:rPr>
              <a:t>a </a:t>
            </a:r>
            <a:r>
              <a:rPr lang="en-GB" spc="-20">
                <a:solidFill>
                  <a:srgbClr val="404040"/>
                </a:solidFill>
                <a:latin typeface="Carlito"/>
                <a:cs typeface="Carlito"/>
              </a:rPr>
              <a:t>drone</a:t>
            </a:r>
            <a:r>
              <a:rPr lang="en-GB" spc="-80">
                <a:solidFill>
                  <a:srgbClr val="404040"/>
                </a:solidFill>
                <a:latin typeface="Carlito"/>
                <a:cs typeface="Carlito"/>
              </a:rPr>
              <a:t> </a:t>
            </a:r>
            <a:r>
              <a:rPr lang="en-GB" spc="-5">
                <a:solidFill>
                  <a:srgbClr val="404040"/>
                </a:solidFill>
                <a:latin typeface="Carlito"/>
                <a:cs typeface="Carlito"/>
              </a:rPr>
              <a:t>ship.</a:t>
            </a:r>
            <a:endParaRPr lang="en-GB">
              <a:latin typeface="Carlito"/>
              <a:cs typeface="Carlito"/>
            </a:endParaRPr>
          </a:p>
          <a:p>
            <a:pPr marL="12700">
              <a:lnSpc>
                <a:spcPct val="100000"/>
              </a:lnSpc>
              <a:spcBef>
                <a:spcPts val="1200"/>
              </a:spcBef>
            </a:pPr>
            <a:r>
              <a:rPr lang="en-GB" spc="-20">
                <a:solidFill>
                  <a:srgbClr val="404040"/>
                </a:solidFill>
                <a:latin typeface="Carlito"/>
                <a:cs typeface="Carlito"/>
              </a:rPr>
              <a:t>There were two </a:t>
            </a:r>
            <a:r>
              <a:rPr lang="en-GB" spc="-5">
                <a:solidFill>
                  <a:srgbClr val="404040"/>
                </a:solidFill>
                <a:latin typeface="Carlito"/>
                <a:cs typeface="Carlito"/>
              </a:rPr>
              <a:t>such</a:t>
            </a:r>
            <a:r>
              <a:rPr lang="en-GB" spc="-50">
                <a:solidFill>
                  <a:srgbClr val="404040"/>
                </a:solidFill>
                <a:latin typeface="Carlito"/>
                <a:cs typeface="Carlito"/>
              </a:rPr>
              <a:t> </a:t>
            </a:r>
            <a:r>
              <a:rPr lang="en-GB" spc="-5">
                <a:solidFill>
                  <a:srgbClr val="404040"/>
                </a:solidFill>
                <a:latin typeface="Carlito"/>
                <a:cs typeface="Carlito"/>
              </a:rPr>
              <a:t>occurrences.</a:t>
            </a:r>
            <a:endParaRPr lang="en-GB" dirty="0">
              <a:latin typeface="Carlito"/>
              <a:cs typeface="Carlito"/>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3BA1BAEF-F1FF-4D41-BEF5-73297FA9FAEE}"/>
              </a:ext>
            </a:extLst>
          </p:cNvPr>
          <p:cNvPicPr>
            <a:picLocks noChangeAspect="1"/>
          </p:cNvPicPr>
          <p:nvPr/>
        </p:nvPicPr>
        <p:blipFill>
          <a:blip r:embed="rId3"/>
          <a:stretch>
            <a:fillRect/>
          </a:stretch>
        </p:blipFill>
        <p:spPr>
          <a:xfrm>
            <a:off x="770010" y="1614667"/>
            <a:ext cx="9582529" cy="2402032"/>
          </a:xfrm>
          <a:prstGeom prst="rect">
            <a:avLst/>
          </a:prstGeom>
        </p:spPr>
      </p:pic>
      <p:sp>
        <p:nvSpPr>
          <p:cNvPr id="7" name="TextBox 6">
            <a:extLst>
              <a:ext uri="{FF2B5EF4-FFF2-40B4-BE49-F238E27FC236}">
                <a16:creationId xmlns:a16="http://schemas.microsoft.com/office/drawing/2014/main" id="{6AF2B94B-0D0B-4809-84EE-F2E4B2BD6338}"/>
              </a:ext>
            </a:extLst>
          </p:cNvPr>
          <p:cNvSpPr txBox="1"/>
          <p:nvPr/>
        </p:nvSpPr>
        <p:spPr>
          <a:xfrm>
            <a:off x="770011" y="4572000"/>
            <a:ext cx="9582529" cy="1217513"/>
          </a:xfrm>
          <a:prstGeom prst="rect">
            <a:avLst/>
          </a:prstGeom>
          <a:noFill/>
        </p:spPr>
        <p:txBody>
          <a:bodyPr wrap="square" rtlCol="0">
            <a:spAutoFit/>
          </a:bodyPr>
          <a:lstStyle/>
          <a:p>
            <a:pPr marL="12700" marR="5080">
              <a:lnSpc>
                <a:spcPct val="91800"/>
              </a:lnSpc>
              <a:spcBef>
                <a:spcPts val="300"/>
              </a:spcBef>
            </a:pPr>
            <a:r>
              <a:rPr lang="en-GB" spc="-5">
                <a:solidFill>
                  <a:srgbClr val="404040"/>
                </a:solidFill>
                <a:latin typeface="Carlito"/>
                <a:cs typeface="Carlito"/>
              </a:rPr>
              <a:t>This </a:t>
            </a:r>
            <a:r>
              <a:rPr lang="en-GB">
                <a:solidFill>
                  <a:srgbClr val="404040"/>
                </a:solidFill>
                <a:latin typeface="Carlito"/>
                <a:cs typeface="Carlito"/>
              </a:rPr>
              <a:t>query </a:t>
            </a:r>
            <a:r>
              <a:rPr lang="en-GB" spc="-5">
                <a:solidFill>
                  <a:srgbClr val="404040"/>
                </a:solidFill>
                <a:latin typeface="Carlito"/>
                <a:cs typeface="Carlito"/>
              </a:rPr>
              <a:t>returns </a:t>
            </a:r>
            <a:r>
              <a:rPr lang="en-GB">
                <a:solidFill>
                  <a:srgbClr val="404040"/>
                </a:solidFill>
                <a:latin typeface="Carlito"/>
                <a:cs typeface="Carlito"/>
              </a:rPr>
              <a:t>a </a:t>
            </a:r>
            <a:r>
              <a:rPr lang="en-GB" spc="-20">
                <a:solidFill>
                  <a:srgbClr val="404040"/>
                </a:solidFill>
                <a:latin typeface="Carlito"/>
                <a:cs typeface="Carlito"/>
              </a:rPr>
              <a:t>list </a:t>
            </a:r>
            <a:r>
              <a:rPr lang="en-GB" spc="-5">
                <a:solidFill>
                  <a:srgbClr val="404040"/>
                </a:solidFill>
                <a:latin typeface="Carlito"/>
                <a:cs typeface="Carlito"/>
              </a:rPr>
              <a:t>of successful</a:t>
            </a:r>
            <a:r>
              <a:rPr lang="en-GB" spc="-125">
                <a:solidFill>
                  <a:srgbClr val="404040"/>
                </a:solidFill>
                <a:latin typeface="Carlito"/>
                <a:cs typeface="Carlito"/>
              </a:rPr>
              <a:t> </a:t>
            </a:r>
            <a:r>
              <a:rPr lang="en-GB">
                <a:solidFill>
                  <a:srgbClr val="404040"/>
                </a:solidFill>
                <a:latin typeface="Carlito"/>
                <a:cs typeface="Carlito"/>
              </a:rPr>
              <a:t>landings  and </a:t>
            </a:r>
            <a:r>
              <a:rPr lang="en-GB" spc="-5">
                <a:solidFill>
                  <a:srgbClr val="404040"/>
                </a:solidFill>
                <a:latin typeface="Carlito"/>
                <a:cs typeface="Carlito"/>
              </a:rPr>
              <a:t>between </a:t>
            </a:r>
            <a:r>
              <a:rPr lang="en-GB">
                <a:solidFill>
                  <a:srgbClr val="404040"/>
                </a:solidFill>
                <a:latin typeface="Carlito"/>
                <a:cs typeface="Carlito"/>
              </a:rPr>
              <a:t>2010-06-04 and 2017-03-20  </a:t>
            </a:r>
            <a:r>
              <a:rPr lang="en-GB" spc="-25">
                <a:solidFill>
                  <a:srgbClr val="404040"/>
                </a:solidFill>
                <a:latin typeface="Carlito"/>
                <a:cs typeface="Carlito"/>
              </a:rPr>
              <a:t>inclusively.</a:t>
            </a:r>
            <a:endParaRPr lang="en-GB">
              <a:latin typeface="Carlito"/>
              <a:cs typeface="Carlito"/>
            </a:endParaRPr>
          </a:p>
          <a:p>
            <a:pPr marL="12700" marR="464184">
              <a:lnSpc>
                <a:spcPct val="91800"/>
              </a:lnSpc>
              <a:spcBef>
                <a:spcPts val="1395"/>
              </a:spcBef>
            </a:pPr>
            <a:r>
              <a:rPr lang="en-GB" spc="-20">
                <a:solidFill>
                  <a:srgbClr val="404040"/>
                </a:solidFill>
                <a:latin typeface="Carlito"/>
                <a:cs typeface="Carlito"/>
              </a:rPr>
              <a:t>There </a:t>
            </a:r>
            <a:r>
              <a:rPr lang="en-GB" spc="-15">
                <a:solidFill>
                  <a:srgbClr val="404040"/>
                </a:solidFill>
                <a:latin typeface="Carlito"/>
                <a:cs typeface="Carlito"/>
              </a:rPr>
              <a:t>are two </a:t>
            </a:r>
            <a:r>
              <a:rPr lang="en-GB">
                <a:solidFill>
                  <a:srgbClr val="404040"/>
                </a:solidFill>
                <a:latin typeface="Carlito"/>
                <a:cs typeface="Carlito"/>
              </a:rPr>
              <a:t>types </a:t>
            </a:r>
            <a:r>
              <a:rPr lang="en-GB" spc="-5">
                <a:solidFill>
                  <a:srgbClr val="404040"/>
                </a:solidFill>
                <a:latin typeface="Carlito"/>
                <a:cs typeface="Carlito"/>
              </a:rPr>
              <a:t>of successful</a:t>
            </a:r>
            <a:r>
              <a:rPr lang="en-GB" spc="-95">
                <a:solidFill>
                  <a:srgbClr val="404040"/>
                </a:solidFill>
                <a:latin typeface="Carlito"/>
                <a:cs typeface="Carlito"/>
              </a:rPr>
              <a:t> </a:t>
            </a:r>
            <a:r>
              <a:rPr lang="en-GB">
                <a:solidFill>
                  <a:srgbClr val="404040"/>
                </a:solidFill>
                <a:latin typeface="Carlito"/>
                <a:cs typeface="Carlito"/>
              </a:rPr>
              <a:t>landing  </a:t>
            </a:r>
            <a:r>
              <a:rPr lang="en-GB" spc="-20">
                <a:solidFill>
                  <a:srgbClr val="404040"/>
                </a:solidFill>
                <a:latin typeface="Carlito"/>
                <a:cs typeface="Carlito"/>
              </a:rPr>
              <a:t>outcomes: drone </a:t>
            </a:r>
            <a:r>
              <a:rPr lang="en-GB" spc="-5">
                <a:solidFill>
                  <a:srgbClr val="404040"/>
                </a:solidFill>
                <a:latin typeface="Carlito"/>
                <a:cs typeface="Carlito"/>
              </a:rPr>
              <a:t>ship </a:t>
            </a:r>
            <a:r>
              <a:rPr lang="en-GB">
                <a:solidFill>
                  <a:srgbClr val="404040"/>
                </a:solidFill>
                <a:latin typeface="Carlito"/>
                <a:cs typeface="Carlito"/>
              </a:rPr>
              <a:t>and </a:t>
            </a:r>
            <a:r>
              <a:rPr lang="en-GB" spc="-15">
                <a:solidFill>
                  <a:srgbClr val="404040"/>
                </a:solidFill>
                <a:latin typeface="Carlito"/>
                <a:cs typeface="Carlito"/>
              </a:rPr>
              <a:t>ground </a:t>
            </a:r>
            <a:r>
              <a:rPr lang="en-GB" spc="-5">
                <a:solidFill>
                  <a:srgbClr val="404040"/>
                </a:solidFill>
                <a:latin typeface="Carlito"/>
                <a:cs typeface="Carlito"/>
              </a:rPr>
              <a:t>pad  </a:t>
            </a:r>
            <a:r>
              <a:rPr lang="en-GB">
                <a:solidFill>
                  <a:srgbClr val="404040"/>
                </a:solidFill>
                <a:latin typeface="Carlito"/>
                <a:cs typeface="Carlito"/>
              </a:rPr>
              <a:t>landings.</a:t>
            </a:r>
            <a:endParaRPr lang="en-GB">
              <a:latin typeface="Carlito"/>
              <a:cs typeface="Carlito"/>
            </a:endParaRPr>
          </a:p>
          <a:p>
            <a:pPr marL="12700" marR="561975">
              <a:lnSpc>
                <a:spcPts val="2300"/>
              </a:lnSpc>
              <a:spcBef>
                <a:spcPts val="1160"/>
              </a:spcBef>
            </a:pPr>
            <a:r>
              <a:rPr lang="en-GB" spc="-20">
                <a:solidFill>
                  <a:srgbClr val="404040"/>
                </a:solidFill>
                <a:latin typeface="Carlito"/>
                <a:cs typeface="Carlito"/>
              </a:rPr>
              <a:t>There were </a:t>
            </a:r>
            <a:r>
              <a:rPr lang="en-GB">
                <a:solidFill>
                  <a:srgbClr val="404040"/>
                </a:solidFill>
                <a:latin typeface="Carlito"/>
                <a:cs typeface="Carlito"/>
              </a:rPr>
              <a:t>8 </a:t>
            </a:r>
            <a:r>
              <a:rPr lang="en-GB" spc="-5">
                <a:solidFill>
                  <a:srgbClr val="404040"/>
                </a:solidFill>
                <a:latin typeface="Carlito"/>
                <a:cs typeface="Carlito"/>
              </a:rPr>
              <a:t>successful </a:t>
            </a:r>
            <a:r>
              <a:rPr lang="en-GB">
                <a:solidFill>
                  <a:srgbClr val="404040"/>
                </a:solidFill>
                <a:latin typeface="Carlito"/>
                <a:cs typeface="Carlito"/>
              </a:rPr>
              <a:t>landings in</a:t>
            </a:r>
            <a:r>
              <a:rPr lang="en-GB" spc="-135">
                <a:solidFill>
                  <a:srgbClr val="404040"/>
                </a:solidFill>
                <a:latin typeface="Carlito"/>
                <a:cs typeface="Carlito"/>
              </a:rPr>
              <a:t> </a:t>
            </a:r>
            <a:r>
              <a:rPr lang="en-GB" spc="-25">
                <a:solidFill>
                  <a:srgbClr val="404040"/>
                </a:solidFill>
                <a:latin typeface="Carlito"/>
                <a:cs typeface="Carlito"/>
              </a:rPr>
              <a:t>total  </a:t>
            </a:r>
            <a:r>
              <a:rPr lang="en-GB" spc="-5">
                <a:solidFill>
                  <a:srgbClr val="404040"/>
                </a:solidFill>
                <a:latin typeface="Carlito"/>
                <a:cs typeface="Carlito"/>
              </a:rPr>
              <a:t>during </a:t>
            </a:r>
            <a:r>
              <a:rPr lang="en-GB">
                <a:solidFill>
                  <a:srgbClr val="404040"/>
                </a:solidFill>
                <a:latin typeface="Carlito"/>
                <a:cs typeface="Carlito"/>
              </a:rPr>
              <a:t>this </a:t>
            </a:r>
            <a:r>
              <a:rPr lang="en-GB" spc="-5">
                <a:solidFill>
                  <a:srgbClr val="404040"/>
                </a:solidFill>
                <a:latin typeface="Carlito"/>
                <a:cs typeface="Carlito"/>
              </a:rPr>
              <a:t>time</a:t>
            </a:r>
            <a:r>
              <a:rPr lang="en-GB" spc="-85">
                <a:solidFill>
                  <a:srgbClr val="404040"/>
                </a:solidFill>
                <a:latin typeface="Carlito"/>
                <a:cs typeface="Carlito"/>
              </a:rPr>
              <a:t> </a:t>
            </a:r>
            <a:r>
              <a:rPr lang="en-GB" spc="-5">
                <a:solidFill>
                  <a:srgbClr val="404040"/>
                </a:solidFill>
                <a:latin typeface="Carlito"/>
                <a:cs typeface="Carlito"/>
              </a:rPr>
              <a:t>period</a:t>
            </a:r>
            <a:endParaRPr lang="en-GB" dirty="0">
              <a:latin typeface="Carlito"/>
              <a:cs typeface="Carlito"/>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pc="-370" dirty="0">
                <a:uFill>
                  <a:solidFill>
                    <a:srgbClr val="7D7D7D"/>
                  </a:solidFill>
                </a:uFill>
              </a:rPr>
              <a:t>Launch </a:t>
            </a:r>
            <a:r>
              <a:rPr lang="en-GB" spc="-325" dirty="0">
                <a:uFill>
                  <a:solidFill>
                    <a:srgbClr val="7D7D7D"/>
                  </a:solidFill>
                </a:uFill>
              </a:rPr>
              <a:t>Site</a:t>
            </a:r>
            <a:r>
              <a:rPr lang="en-GB" spc="-450" dirty="0">
                <a:uFill>
                  <a:solidFill>
                    <a:srgbClr val="7D7D7D"/>
                  </a:solidFill>
                </a:uFill>
              </a:rPr>
              <a:t> </a:t>
            </a:r>
            <a:r>
              <a:rPr lang="en-GB" spc="-305" dirty="0">
                <a:uFill>
                  <a:solidFill>
                    <a:srgbClr val="7D7D7D"/>
                  </a:solidFill>
                </a:uFill>
              </a:rPr>
              <a:t>Locations</a:t>
            </a:r>
            <a:endParaRPr lang="en-US" dirty="0">
              <a:solidFill>
                <a:srgbClr val="0B49CB"/>
              </a:solidFill>
              <a:latin typeface="Abadi"/>
            </a:endParaRPr>
          </a:p>
        </p:txBody>
      </p:sp>
      <p:pic>
        <p:nvPicPr>
          <p:cNvPr id="6" name="Picture 5" descr="Map&#10;&#10;Description automatically generated">
            <a:extLst>
              <a:ext uri="{FF2B5EF4-FFF2-40B4-BE49-F238E27FC236}">
                <a16:creationId xmlns:a16="http://schemas.microsoft.com/office/drawing/2014/main" id="{32131224-E0E9-4873-866A-EEE563A25AC4}"/>
              </a:ext>
            </a:extLst>
          </p:cNvPr>
          <p:cNvPicPr>
            <a:picLocks noChangeAspect="1"/>
          </p:cNvPicPr>
          <p:nvPr/>
        </p:nvPicPr>
        <p:blipFill>
          <a:blip r:embed="rId3"/>
          <a:stretch>
            <a:fillRect/>
          </a:stretch>
        </p:blipFill>
        <p:spPr>
          <a:xfrm>
            <a:off x="1382621" y="1378745"/>
            <a:ext cx="9426757" cy="3304767"/>
          </a:xfrm>
          <a:prstGeom prst="rect">
            <a:avLst/>
          </a:prstGeom>
        </p:spPr>
      </p:pic>
      <p:sp>
        <p:nvSpPr>
          <p:cNvPr id="7" name="TextBox 6">
            <a:extLst>
              <a:ext uri="{FF2B5EF4-FFF2-40B4-BE49-F238E27FC236}">
                <a16:creationId xmlns:a16="http://schemas.microsoft.com/office/drawing/2014/main" id="{23006581-D6B4-41D3-AA23-C980600E4C6B}"/>
              </a:ext>
            </a:extLst>
          </p:cNvPr>
          <p:cNvSpPr txBox="1"/>
          <p:nvPr/>
        </p:nvSpPr>
        <p:spPr>
          <a:xfrm>
            <a:off x="1382621" y="5109923"/>
            <a:ext cx="9426757" cy="682238"/>
          </a:xfrm>
          <a:prstGeom prst="rect">
            <a:avLst/>
          </a:prstGeom>
          <a:noFill/>
        </p:spPr>
        <p:txBody>
          <a:bodyPr wrap="square" rtlCol="0">
            <a:spAutoFit/>
          </a:bodyPr>
          <a:lstStyle/>
          <a:p>
            <a:pPr marL="12700" marR="5080">
              <a:lnSpc>
                <a:spcPts val="2290"/>
              </a:lnSpc>
              <a:spcBef>
                <a:spcPts val="270"/>
              </a:spcBef>
            </a:pPr>
            <a:r>
              <a:rPr lang="en-GB" spc="-5">
                <a:solidFill>
                  <a:srgbClr val="404040"/>
                </a:solidFill>
                <a:latin typeface="Carlito"/>
                <a:cs typeface="Carlito"/>
              </a:rPr>
              <a:t>The left </a:t>
            </a:r>
            <a:r>
              <a:rPr lang="en-GB">
                <a:solidFill>
                  <a:srgbClr val="404040"/>
                </a:solidFill>
                <a:latin typeface="Carlito"/>
                <a:cs typeface="Carlito"/>
              </a:rPr>
              <a:t>map </a:t>
            </a:r>
            <a:r>
              <a:rPr lang="en-GB" spc="-15">
                <a:solidFill>
                  <a:srgbClr val="404040"/>
                </a:solidFill>
                <a:latin typeface="Carlito"/>
                <a:cs typeface="Carlito"/>
              </a:rPr>
              <a:t>shows </a:t>
            </a:r>
            <a:r>
              <a:rPr lang="en-GB">
                <a:solidFill>
                  <a:srgbClr val="404040"/>
                </a:solidFill>
                <a:latin typeface="Carlito"/>
                <a:cs typeface="Carlito"/>
              </a:rPr>
              <a:t>all launch </a:t>
            </a:r>
            <a:r>
              <a:rPr lang="en-GB" spc="-20">
                <a:solidFill>
                  <a:srgbClr val="404040"/>
                </a:solidFill>
                <a:latin typeface="Carlito"/>
                <a:cs typeface="Carlito"/>
              </a:rPr>
              <a:t>sites </a:t>
            </a:r>
            <a:r>
              <a:rPr lang="en-GB" spc="-25">
                <a:solidFill>
                  <a:srgbClr val="404040"/>
                </a:solidFill>
                <a:latin typeface="Carlito"/>
                <a:cs typeface="Carlito"/>
              </a:rPr>
              <a:t>relative </a:t>
            </a:r>
            <a:r>
              <a:rPr lang="en-GB" spc="-5">
                <a:solidFill>
                  <a:srgbClr val="404040"/>
                </a:solidFill>
                <a:latin typeface="Carlito"/>
                <a:cs typeface="Carlito"/>
              </a:rPr>
              <a:t>US </a:t>
            </a:r>
            <a:r>
              <a:rPr lang="en-GB">
                <a:solidFill>
                  <a:srgbClr val="404040"/>
                </a:solidFill>
                <a:latin typeface="Carlito"/>
                <a:cs typeface="Carlito"/>
              </a:rPr>
              <a:t>map. </a:t>
            </a:r>
            <a:r>
              <a:rPr lang="en-GB" spc="-5">
                <a:solidFill>
                  <a:srgbClr val="404040"/>
                </a:solidFill>
                <a:latin typeface="Carlito"/>
                <a:cs typeface="Carlito"/>
              </a:rPr>
              <a:t>The right </a:t>
            </a:r>
            <a:r>
              <a:rPr lang="en-GB">
                <a:solidFill>
                  <a:srgbClr val="404040"/>
                </a:solidFill>
                <a:latin typeface="Carlito"/>
                <a:cs typeface="Carlito"/>
              </a:rPr>
              <a:t>map </a:t>
            </a:r>
            <a:r>
              <a:rPr lang="en-GB" spc="-15">
                <a:solidFill>
                  <a:srgbClr val="404040"/>
                </a:solidFill>
                <a:latin typeface="Carlito"/>
                <a:cs typeface="Carlito"/>
              </a:rPr>
              <a:t>shows </a:t>
            </a:r>
            <a:r>
              <a:rPr lang="en-GB">
                <a:solidFill>
                  <a:srgbClr val="404040"/>
                </a:solidFill>
                <a:latin typeface="Carlito"/>
                <a:cs typeface="Carlito"/>
              </a:rPr>
              <a:t>the </a:t>
            </a:r>
            <a:r>
              <a:rPr lang="en-GB" spc="-20">
                <a:solidFill>
                  <a:srgbClr val="404040"/>
                </a:solidFill>
                <a:latin typeface="Carlito"/>
                <a:cs typeface="Carlito"/>
              </a:rPr>
              <a:t>two </a:t>
            </a:r>
            <a:r>
              <a:rPr lang="en-GB" spc="-5">
                <a:solidFill>
                  <a:srgbClr val="404040"/>
                </a:solidFill>
                <a:latin typeface="Carlito"/>
                <a:cs typeface="Carlito"/>
              </a:rPr>
              <a:t>Florida </a:t>
            </a:r>
            <a:r>
              <a:rPr lang="en-GB">
                <a:solidFill>
                  <a:srgbClr val="404040"/>
                </a:solidFill>
                <a:latin typeface="Carlito"/>
                <a:cs typeface="Carlito"/>
              </a:rPr>
              <a:t>launch  </a:t>
            </a:r>
            <a:r>
              <a:rPr lang="en-GB" spc="-20">
                <a:solidFill>
                  <a:srgbClr val="404040"/>
                </a:solidFill>
                <a:latin typeface="Carlito"/>
                <a:cs typeface="Carlito"/>
              </a:rPr>
              <a:t>sites </a:t>
            </a:r>
            <a:r>
              <a:rPr lang="en-GB" spc="-5">
                <a:solidFill>
                  <a:srgbClr val="404040"/>
                </a:solidFill>
                <a:latin typeface="Carlito"/>
                <a:cs typeface="Carlito"/>
              </a:rPr>
              <a:t>since they </a:t>
            </a:r>
            <a:r>
              <a:rPr lang="en-GB" spc="-20">
                <a:solidFill>
                  <a:srgbClr val="404040"/>
                </a:solidFill>
                <a:latin typeface="Carlito"/>
                <a:cs typeface="Carlito"/>
              </a:rPr>
              <a:t>are </a:t>
            </a:r>
            <a:r>
              <a:rPr lang="en-GB" spc="-15">
                <a:solidFill>
                  <a:srgbClr val="404040"/>
                </a:solidFill>
                <a:latin typeface="Carlito"/>
                <a:cs typeface="Carlito"/>
              </a:rPr>
              <a:t>very </a:t>
            </a:r>
            <a:r>
              <a:rPr lang="en-GB">
                <a:solidFill>
                  <a:srgbClr val="404040"/>
                </a:solidFill>
                <a:latin typeface="Carlito"/>
                <a:cs typeface="Carlito"/>
              </a:rPr>
              <a:t>close </a:t>
            </a:r>
            <a:r>
              <a:rPr lang="en-GB" spc="-20">
                <a:solidFill>
                  <a:srgbClr val="404040"/>
                </a:solidFill>
                <a:latin typeface="Carlito"/>
                <a:cs typeface="Carlito"/>
              </a:rPr>
              <a:t>to </a:t>
            </a:r>
            <a:r>
              <a:rPr lang="en-GB">
                <a:solidFill>
                  <a:srgbClr val="404040"/>
                </a:solidFill>
                <a:latin typeface="Carlito"/>
                <a:cs typeface="Carlito"/>
              </a:rPr>
              <a:t>each </a:t>
            </a:r>
            <a:r>
              <a:rPr lang="en-GB" spc="-65">
                <a:solidFill>
                  <a:srgbClr val="404040"/>
                </a:solidFill>
                <a:latin typeface="Carlito"/>
                <a:cs typeface="Carlito"/>
              </a:rPr>
              <a:t>other. </a:t>
            </a:r>
            <a:r>
              <a:rPr lang="en-GB">
                <a:solidFill>
                  <a:srgbClr val="404040"/>
                </a:solidFill>
                <a:latin typeface="Carlito"/>
                <a:cs typeface="Carlito"/>
              </a:rPr>
              <a:t>All launch </a:t>
            </a:r>
            <a:r>
              <a:rPr lang="en-GB" spc="-20">
                <a:solidFill>
                  <a:srgbClr val="404040"/>
                </a:solidFill>
                <a:latin typeface="Carlito"/>
                <a:cs typeface="Carlito"/>
              </a:rPr>
              <a:t>sites are </a:t>
            </a:r>
            <a:r>
              <a:rPr lang="en-GB" spc="-5">
                <a:solidFill>
                  <a:srgbClr val="404040"/>
                </a:solidFill>
                <a:latin typeface="Carlito"/>
                <a:cs typeface="Carlito"/>
              </a:rPr>
              <a:t>near </a:t>
            </a:r>
            <a:r>
              <a:rPr lang="en-GB">
                <a:solidFill>
                  <a:srgbClr val="404040"/>
                </a:solidFill>
                <a:latin typeface="Carlito"/>
                <a:cs typeface="Carlito"/>
              </a:rPr>
              <a:t>the</a:t>
            </a:r>
            <a:r>
              <a:rPr lang="en-GB" spc="125">
                <a:solidFill>
                  <a:srgbClr val="404040"/>
                </a:solidFill>
                <a:latin typeface="Carlito"/>
                <a:cs typeface="Carlito"/>
              </a:rPr>
              <a:t> </a:t>
            </a:r>
            <a:r>
              <a:rPr lang="en-GB" spc="-5">
                <a:solidFill>
                  <a:srgbClr val="404040"/>
                </a:solidFill>
                <a:latin typeface="Carlito"/>
                <a:cs typeface="Carlito"/>
              </a:rPr>
              <a:t>ocean.</a:t>
            </a:r>
            <a:endParaRPr lang="en-GB"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pc="-320" dirty="0">
                <a:uFill>
                  <a:solidFill>
                    <a:srgbClr val="7D7D7D"/>
                  </a:solidFill>
                </a:uFill>
              </a:rPr>
              <a:t>Color-Coded </a:t>
            </a:r>
            <a:r>
              <a:rPr lang="en-GB" spc="-370" dirty="0">
                <a:uFill>
                  <a:solidFill>
                    <a:srgbClr val="7D7D7D"/>
                  </a:solidFill>
                </a:uFill>
              </a:rPr>
              <a:t>Launch</a:t>
            </a:r>
            <a:r>
              <a:rPr lang="en-GB" spc="-530" dirty="0">
                <a:uFill>
                  <a:solidFill>
                    <a:srgbClr val="7D7D7D"/>
                  </a:solidFill>
                </a:uFill>
              </a:rPr>
              <a:t> </a:t>
            </a:r>
            <a:r>
              <a:rPr lang="en-GB" spc="-270" dirty="0">
                <a:uFill>
                  <a:solidFill>
                    <a:srgbClr val="7D7D7D"/>
                  </a:solidFill>
                </a:uFill>
              </a:rPr>
              <a:t>Markers	</a:t>
            </a:r>
            <a:endParaRPr lang="en-US" dirty="0">
              <a:solidFill>
                <a:srgbClr val="0B49CB"/>
              </a:solidFill>
              <a:latin typeface="Abadi"/>
            </a:endParaRPr>
          </a:p>
        </p:txBody>
      </p:sp>
      <p:pic>
        <p:nvPicPr>
          <p:cNvPr id="4" name="Picture 3" descr="Map&#10;&#10;Description automatically generated">
            <a:extLst>
              <a:ext uri="{FF2B5EF4-FFF2-40B4-BE49-F238E27FC236}">
                <a16:creationId xmlns:a16="http://schemas.microsoft.com/office/drawing/2014/main" id="{1C99B1E2-684D-4EDE-9B2A-392039A4D859}"/>
              </a:ext>
            </a:extLst>
          </p:cNvPr>
          <p:cNvPicPr>
            <a:picLocks noChangeAspect="1"/>
          </p:cNvPicPr>
          <p:nvPr/>
        </p:nvPicPr>
        <p:blipFill>
          <a:blip r:embed="rId3"/>
          <a:stretch>
            <a:fillRect/>
          </a:stretch>
        </p:blipFill>
        <p:spPr>
          <a:xfrm>
            <a:off x="770011" y="1929678"/>
            <a:ext cx="5620999" cy="3511600"/>
          </a:xfrm>
          <a:prstGeom prst="rect">
            <a:avLst/>
          </a:prstGeom>
        </p:spPr>
      </p:pic>
      <p:sp>
        <p:nvSpPr>
          <p:cNvPr id="6" name="TextBox 5">
            <a:extLst>
              <a:ext uri="{FF2B5EF4-FFF2-40B4-BE49-F238E27FC236}">
                <a16:creationId xmlns:a16="http://schemas.microsoft.com/office/drawing/2014/main" id="{037CCFCE-A3B0-4F9A-8A43-9ABC6DC34D04}"/>
              </a:ext>
            </a:extLst>
          </p:cNvPr>
          <p:cNvSpPr txBox="1"/>
          <p:nvPr/>
        </p:nvSpPr>
        <p:spPr>
          <a:xfrm>
            <a:off x="6568068" y="1929678"/>
            <a:ext cx="4622671" cy="1862048"/>
          </a:xfrm>
          <a:prstGeom prst="rect">
            <a:avLst/>
          </a:prstGeom>
          <a:noFill/>
        </p:spPr>
        <p:txBody>
          <a:bodyPr wrap="square" rtlCol="0">
            <a:spAutoFit/>
          </a:bodyPr>
          <a:lstStyle/>
          <a:p>
            <a:pPr marL="12700">
              <a:lnSpc>
                <a:spcPts val="2305"/>
              </a:lnSpc>
              <a:spcBef>
                <a:spcPts val="100"/>
              </a:spcBef>
            </a:pPr>
            <a:r>
              <a:rPr lang="en-GB" spc="-25">
                <a:solidFill>
                  <a:srgbClr val="404040"/>
                </a:solidFill>
                <a:latin typeface="Carlito"/>
                <a:cs typeface="Carlito"/>
              </a:rPr>
              <a:t>Clusters </a:t>
            </a:r>
            <a:r>
              <a:rPr lang="en-GB" spc="-5">
                <a:solidFill>
                  <a:srgbClr val="404040"/>
                </a:solidFill>
                <a:latin typeface="Carlito"/>
                <a:cs typeface="Carlito"/>
              </a:rPr>
              <a:t>on </a:t>
            </a:r>
            <a:r>
              <a:rPr lang="en-GB" spc="-15">
                <a:solidFill>
                  <a:srgbClr val="404040"/>
                </a:solidFill>
                <a:latin typeface="Carlito"/>
                <a:cs typeface="Carlito"/>
              </a:rPr>
              <a:t>Folium </a:t>
            </a:r>
            <a:r>
              <a:rPr lang="en-GB">
                <a:solidFill>
                  <a:srgbClr val="404040"/>
                </a:solidFill>
                <a:latin typeface="Carlito"/>
                <a:cs typeface="Carlito"/>
              </a:rPr>
              <a:t>map </a:t>
            </a:r>
            <a:r>
              <a:rPr lang="en-GB" spc="-5">
                <a:solidFill>
                  <a:srgbClr val="404040"/>
                </a:solidFill>
                <a:latin typeface="Carlito"/>
                <a:cs typeface="Carlito"/>
              </a:rPr>
              <a:t>can </a:t>
            </a:r>
            <a:r>
              <a:rPr lang="en-GB">
                <a:solidFill>
                  <a:srgbClr val="404040"/>
                </a:solidFill>
                <a:latin typeface="Carlito"/>
                <a:cs typeface="Carlito"/>
              </a:rPr>
              <a:t>be </a:t>
            </a:r>
            <a:r>
              <a:rPr lang="en-GB" spc="-20">
                <a:solidFill>
                  <a:srgbClr val="404040"/>
                </a:solidFill>
                <a:latin typeface="Carlito"/>
                <a:cs typeface="Carlito"/>
              </a:rPr>
              <a:t>clicked </a:t>
            </a:r>
            <a:r>
              <a:rPr lang="en-GB" spc="-5">
                <a:solidFill>
                  <a:srgbClr val="404040"/>
                </a:solidFill>
                <a:latin typeface="Carlito"/>
                <a:cs typeface="Carlito"/>
              </a:rPr>
              <a:t>on </a:t>
            </a:r>
            <a:r>
              <a:rPr lang="en-GB" spc="-20">
                <a:solidFill>
                  <a:srgbClr val="404040"/>
                </a:solidFill>
                <a:latin typeface="Carlito"/>
                <a:cs typeface="Carlito"/>
              </a:rPr>
              <a:t>to display </a:t>
            </a:r>
            <a:r>
              <a:rPr lang="en-GB">
                <a:solidFill>
                  <a:srgbClr val="404040"/>
                </a:solidFill>
                <a:latin typeface="Carlito"/>
                <a:cs typeface="Carlito"/>
              </a:rPr>
              <a:t>each </a:t>
            </a:r>
            <a:r>
              <a:rPr lang="en-GB" spc="-5">
                <a:solidFill>
                  <a:srgbClr val="404040"/>
                </a:solidFill>
                <a:latin typeface="Carlito"/>
                <a:cs typeface="Carlito"/>
              </a:rPr>
              <a:t>successful </a:t>
            </a:r>
            <a:r>
              <a:rPr lang="en-GB">
                <a:solidFill>
                  <a:srgbClr val="404040"/>
                </a:solidFill>
                <a:latin typeface="Carlito"/>
                <a:cs typeface="Carlito"/>
              </a:rPr>
              <a:t>landing </a:t>
            </a:r>
            <a:r>
              <a:rPr lang="en-GB" spc="-5">
                <a:solidFill>
                  <a:srgbClr val="404040"/>
                </a:solidFill>
                <a:latin typeface="Carlito"/>
                <a:cs typeface="Carlito"/>
              </a:rPr>
              <a:t>(green icon) </a:t>
            </a:r>
            <a:r>
              <a:rPr lang="en-GB">
                <a:solidFill>
                  <a:srgbClr val="404040"/>
                </a:solidFill>
                <a:latin typeface="Carlito"/>
                <a:cs typeface="Carlito"/>
              </a:rPr>
              <a:t>and</a:t>
            </a:r>
            <a:r>
              <a:rPr lang="en-GB" spc="5">
                <a:solidFill>
                  <a:srgbClr val="404040"/>
                </a:solidFill>
                <a:latin typeface="Carlito"/>
                <a:cs typeface="Carlito"/>
              </a:rPr>
              <a:t> </a:t>
            </a:r>
            <a:r>
              <a:rPr lang="en-GB" spc="-20">
                <a:solidFill>
                  <a:srgbClr val="404040"/>
                </a:solidFill>
                <a:latin typeface="Carlito"/>
                <a:cs typeface="Carlito"/>
              </a:rPr>
              <a:t>failed</a:t>
            </a:r>
            <a:endParaRPr lang="en-GB">
              <a:latin typeface="Carlito"/>
              <a:cs typeface="Carlito"/>
            </a:endParaRPr>
          </a:p>
          <a:p>
            <a:pPr marL="12700">
              <a:lnSpc>
                <a:spcPts val="2305"/>
              </a:lnSpc>
            </a:pPr>
            <a:r>
              <a:rPr lang="en-GB" spc="-5">
                <a:solidFill>
                  <a:srgbClr val="404040"/>
                </a:solidFill>
                <a:latin typeface="Carlito"/>
                <a:cs typeface="Carlito"/>
              </a:rPr>
              <a:t>landing </a:t>
            </a:r>
            <a:r>
              <a:rPr lang="en-GB" spc="-15">
                <a:solidFill>
                  <a:srgbClr val="404040"/>
                </a:solidFill>
                <a:latin typeface="Carlito"/>
                <a:cs typeface="Carlito"/>
              </a:rPr>
              <a:t>(red </a:t>
            </a:r>
            <a:r>
              <a:rPr lang="en-GB" spc="-5">
                <a:solidFill>
                  <a:srgbClr val="404040"/>
                </a:solidFill>
                <a:latin typeface="Carlito"/>
                <a:cs typeface="Carlito"/>
              </a:rPr>
              <a:t>icon). </a:t>
            </a:r>
            <a:r>
              <a:rPr lang="en-GB">
                <a:solidFill>
                  <a:srgbClr val="404040"/>
                </a:solidFill>
                <a:latin typeface="Carlito"/>
                <a:cs typeface="Carlito"/>
              </a:rPr>
              <a:t>In this </a:t>
            </a:r>
            <a:r>
              <a:rPr lang="en-GB" spc="-25">
                <a:solidFill>
                  <a:srgbClr val="404040"/>
                </a:solidFill>
                <a:latin typeface="Carlito"/>
                <a:cs typeface="Carlito"/>
              </a:rPr>
              <a:t>example </a:t>
            </a:r>
            <a:r>
              <a:rPr lang="en-GB" spc="-40">
                <a:solidFill>
                  <a:srgbClr val="404040"/>
                </a:solidFill>
                <a:latin typeface="Carlito"/>
                <a:cs typeface="Carlito"/>
              </a:rPr>
              <a:t>VAFB </a:t>
            </a:r>
            <a:r>
              <a:rPr lang="en-GB" spc="-5">
                <a:solidFill>
                  <a:srgbClr val="404040"/>
                </a:solidFill>
                <a:latin typeface="Carlito"/>
                <a:cs typeface="Carlito"/>
              </a:rPr>
              <a:t>SLC-4E </a:t>
            </a:r>
            <a:r>
              <a:rPr lang="en-GB" spc="-20">
                <a:solidFill>
                  <a:srgbClr val="404040"/>
                </a:solidFill>
                <a:latin typeface="Carlito"/>
                <a:cs typeface="Carlito"/>
              </a:rPr>
              <a:t>shows </a:t>
            </a:r>
            <a:r>
              <a:rPr lang="en-GB">
                <a:solidFill>
                  <a:srgbClr val="404040"/>
                </a:solidFill>
                <a:latin typeface="Carlito"/>
                <a:cs typeface="Carlito"/>
              </a:rPr>
              <a:t>4 </a:t>
            </a:r>
            <a:r>
              <a:rPr lang="en-GB" spc="-5">
                <a:solidFill>
                  <a:srgbClr val="404040"/>
                </a:solidFill>
                <a:latin typeface="Carlito"/>
                <a:cs typeface="Carlito"/>
              </a:rPr>
              <a:t>successful landings </a:t>
            </a:r>
            <a:r>
              <a:rPr lang="en-GB">
                <a:solidFill>
                  <a:srgbClr val="404040"/>
                </a:solidFill>
                <a:latin typeface="Carlito"/>
                <a:cs typeface="Carlito"/>
              </a:rPr>
              <a:t>and 6 </a:t>
            </a:r>
            <a:r>
              <a:rPr lang="en-GB" spc="-20">
                <a:solidFill>
                  <a:srgbClr val="404040"/>
                </a:solidFill>
                <a:latin typeface="Carlito"/>
                <a:cs typeface="Carlito"/>
              </a:rPr>
              <a:t>failed</a:t>
            </a:r>
            <a:r>
              <a:rPr lang="en-GB" spc="-65">
                <a:solidFill>
                  <a:srgbClr val="404040"/>
                </a:solidFill>
                <a:latin typeface="Carlito"/>
                <a:cs typeface="Carlito"/>
              </a:rPr>
              <a:t> </a:t>
            </a:r>
            <a:r>
              <a:rPr lang="en-GB" spc="-5">
                <a:solidFill>
                  <a:srgbClr val="404040"/>
                </a:solidFill>
                <a:latin typeface="Carlito"/>
                <a:cs typeface="Carlito"/>
              </a:rPr>
              <a:t>landings.</a:t>
            </a:r>
            <a:endParaRPr lang="en-GB" dirty="0">
              <a:latin typeface="Carlito"/>
              <a:cs typeface="Carlito"/>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pc="-385" dirty="0">
                <a:uFill>
                  <a:solidFill>
                    <a:srgbClr val="7D7D7D"/>
                  </a:solidFill>
                </a:uFill>
              </a:rPr>
              <a:t>Successful </a:t>
            </a:r>
            <a:r>
              <a:rPr lang="en-GB" spc="-395" dirty="0">
                <a:uFill>
                  <a:solidFill>
                    <a:srgbClr val="7D7D7D"/>
                  </a:solidFill>
                </a:uFill>
              </a:rPr>
              <a:t>Launches Across </a:t>
            </a:r>
            <a:r>
              <a:rPr lang="en-GB" spc="-370" dirty="0">
                <a:uFill>
                  <a:solidFill>
                    <a:srgbClr val="7D7D7D"/>
                  </a:solidFill>
                </a:uFill>
              </a:rPr>
              <a:t>Launch</a:t>
            </a:r>
            <a:r>
              <a:rPr lang="en-GB" spc="-420" dirty="0">
                <a:uFill>
                  <a:solidFill>
                    <a:srgbClr val="7D7D7D"/>
                  </a:solidFill>
                </a:uFill>
              </a:rPr>
              <a:t> </a:t>
            </a:r>
            <a:r>
              <a:rPr lang="en-GB" spc="-380" dirty="0">
                <a:uFill>
                  <a:solidFill>
                    <a:srgbClr val="7D7D7D"/>
                  </a:solidFill>
                </a:uFill>
              </a:rPr>
              <a:t>Sites	</a:t>
            </a:r>
            <a:endParaRPr lang="en-US" dirty="0">
              <a:solidFill>
                <a:srgbClr val="0B49CB"/>
              </a:solidFill>
              <a:latin typeface="Abadi"/>
            </a:endParaRPr>
          </a:p>
        </p:txBody>
      </p:sp>
      <p:pic>
        <p:nvPicPr>
          <p:cNvPr id="4" name="Picture 3" descr="Chart&#10;&#10;Description automatically generated">
            <a:extLst>
              <a:ext uri="{FF2B5EF4-FFF2-40B4-BE49-F238E27FC236}">
                <a16:creationId xmlns:a16="http://schemas.microsoft.com/office/drawing/2014/main" id="{95F18B61-997E-4329-97C5-41DCB4AF5563}"/>
              </a:ext>
            </a:extLst>
          </p:cNvPr>
          <p:cNvPicPr>
            <a:picLocks noChangeAspect="1"/>
          </p:cNvPicPr>
          <p:nvPr/>
        </p:nvPicPr>
        <p:blipFill>
          <a:blip r:embed="rId3"/>
          <a:stretch>
            <a:fillRect/>
          </a:stretch>
        </p:blipFill>
        <p:spPr>
          <a:xfrm>
            <a:off x="2201842" y="1682057"/>
            <a:ext cx="7788315" cy="2423370"/>
          </a:xfrm>
          <a:prstGeom prst="rect">
            <a:avLst/>
          </a:prstGeom>
        </p:spPr>
      </p:pic>
      <p:sp>
        <p:nvSpPr>
          <p:cNvPr id="6" name="TextBox 5">
            <a:extLst>
              <a:ext uri="{FF2B5EF4-FFF2-40B4-BE49-F238E27FC236}">
                <a16:creationId xmlns:a16="http://schemas.microsoft.com/office/drawing/2014/main" id="{3370A6D6-6858-428A-ABEB-ADB4ABA611D5}"/>
              </a:ext>
            </a:extLst>
          </p:cNvPr>
          <p:cNvSpPr txBox="1"/>
          <p:nvPr/>
        </p:nvSpPr>
        <p:spPr>
          <a:xfrm>
            <a:off x="2201842" y="4381879"/>
            <a:ext cx="7788315" cy="1588127"/>
          </a:xfrm>
          <a:prstGeom prst="rect">
            <a:avLst/>
          </a:prstGeom>
          <a:noFill/>
        </p:spPr>
        <p:txBody>
          <a:bodyPr wrap="square" rtlCol="0">
            <a:spAutoFit/>
          </a:bodyPr>
          <a:lstStyle/>
          <a:p>
            <a:pPr marL="12700" marR="5080">
              <a:lnSpc>
                <a:spcPct val="90000"/>
              </a:lnSpc>
              <a:spcBef>
                <a:spcPts val="340"/>
              </a:spcBef>
            </a:pPr>
            <a:r>
              <a:rPr lang="en-GB" spc="-5">
                <a:solidFill>
                  <a:srgbClr val="404040"/>
                </a:solidFill>
                <a:latin typeface="Carlito"/>
                <a:cs typeface="Carlito"/>
              </a:rPr>
              <a:t>This is </a:t>
            </a:r>
            <a:r>
              <a:rPr lang="en-GB">
                <a:solidFill>
                  <a:srgbClr val="404040"/>
                </a:solidFill>
                <a:latin typeface="Carlito"/>
                <a:cs typeface="Carlito"/>
              </a:rPr>
              <a:t>the </a:t>
            </a:r>
            <a:r>
              <a:rPr lang="en-GB" spc="-5">
                <a:solidFill>
                  <a:srgbClr val="404040"/>
                </a:solidFill>
                <a:latin typeface="Carlito"/>
                <a:cs typeface="Carlito"/>
              </a:rPr>
              <a:t>distribution of successful </a:t>
            </a:r>
            <a:r>
              <a:rPr lang="en-GB">
                <a:solidFill>
                  <a:srgbClr val="404040"/>
                </a:solidFill>
                <a:latin typeface="Carlito"/>
                <a:cs typeface="Carlito"/>
              </a:rPr>
              <a:t>landings </a:t>
            </a:r>
            <a:r>
              <a:rPr lang="en-GB" spc="-20">
                <a:solidFill>
                  <a:srgbClr val="404040"/>
                </a:solidFill>
                <a:latin typeface="Carlito"/>
                <a:cs typeface="Carlito"/>
              </a:rPr>
              <a:t>across </a:t>
            </a:r>
            <a:r>
              <a:rPr lang="en-GB">
                <a:solidFill>
                  <a:srgbClr val="404040"/>
                </a:solidFill>
                <a:latin typeface="Carlito"/>
                <a:cs typeface="Carlito"/>
              </a:rPr>
              <a:t>all launch </a:t>
            </a:r>
            <a:r>
              <a:rPr lang="en-GB" spc="-20">
                <a:solidFill>
                  <a:srgbClr val="404040"/>
                </a:solidFill>
                <a:latin typeface="Carlito"/>
                <a:cs typeface="Carlito"/>
              </a:rPr>
              <a:t>sites. </a:t>
            </a:r>
            <a:r>
              <a:rPr lang="en-GB" spc="-5">
                <a:solidFill>
                  <a:srgbClr val="404040"/>
                </a:solidFill>
                <a:latin typeface="Carlito"/>
                <a:cs typeface="Carlito"/>
              </a:rPr>
              <a:t>CCAFS </a:t>
            </a:r>
            <a:r>
              <a:rPr lang="en-GB" spc="-10">
                <a:solidFill>
                  <a:srgbClr val="404040"/>
                </a:solidFill>
                <a:latin typeface="Carlito"/>
                <a:cs typeface="Carlito"/>
              </a:rPr>
              <a:t>LC-40 </a:t>
            </a:r>
            <a:r>
              <a:rPr lang="en-GB" spc="-5">
                <a:solidFill>
                  <a:srgbClr val="404040"/>
                </a:solidFill>
                <a:latin typeface="Carlito"/>
                <a:cs typeface="Carlito"/>
              </a:rPr>
              <a:t>is </a:t>
            </a:r>
            <a:r>
              <a:rPr lang="en-GB">
                <a:solidFill>
                  <a:srgbClr val="404040"/>
                </a:solidFill>
                <a:latin typeface="Carlito"/>
                <a:cs typeface="Carlito"/>
              </a:rPr>
              <a:t>the </a:t>
            </a:r>
            <a:r>
              <a:rPr lang="en-GB" spc="-5">
                <a:solidFill>
                  <a:srgbClr val="404040"/>
                </a:solidFill>
                <a:latin typeface="Carlito"/>
                <a:cs typeface="Carlito"/>
              </a:rPr>
              <a:t>old name of  CCAFS SLC-40 </a:t>
            </a:r>
            <a:r>
              <a:rPr lang="en-GB">
                <a:solidFill>
                  <a:srgbClr val="404040"/>
                </a:solidFill>
                <a:latin typeface="Carlito"/>
                <a:cs typeface="Carlito"/>
              </a:rPr>
              <a:t>so </a:t>
            </a:r>
            <a:r>
              <a:rPr lang="en-GB" spc="-5">
                <a:solidFill>
                  <a:srgbClr val="404040"/>
                </a:solidFill>
                <a:latin typeface="Carlito"/>
                <a:cs typeface="Carlito"/>
              </a:rPr>
              <a:t>CCAFS </a:t>
            </a:r>
            <a:r>
              <a:rPr lang="en-GB">
                <a:solidFill>
                  <a:srgbClr val="404040"/>
                </a:solidFill>
                <a:latin typeface="Carlito"/>
                <a:cs typeface="Carlito"/>
              </a:rPr>
              <a:t>and </a:t>
            </a:r>
            <a:r>
              <a:rPr lang="en-GB" spc="-5">
                <a:solidFill>
                  <a:srgbClr val="404040"/>
                </a:solidFill>
                <a:latin typeface="Carlito"/>
                <a:cs typeface="Carlito"/>
              </a:rPr>
              <a:t>KSC </a:t>
            </a:r>
            <a:r>
              <a:rPr lang="en-GB" spc="-35">
                <a:solidFill>
                  <a:srgbClr val="404040"/>
                </a:solidFill>
                <a:latin typeface="Carlito"/>
                <a:cs typeface="Carlito"/>
              </a:rPr>
              <a:t>have </a:t>
            </a:r>
            <a:r>
              <a:rPr lang="en-GB">
                <a:solidFill>
                  <a:srgbClr val="404040"/>
                </a:solidFill>
                <a:latin typeface="Carlito"/>
                <a:cs typeface="Carlito"/>
              </a:rPr>
              <a:t>the </a:t>
            </a:r>
            <a:r>
              <a:rPr lang="en-GB" spc="-5">
                <a:solidFill>
                  <a:srgbClr val="404040"/>
                </a:solidFill>
                <a:latin typeface="Carlito"/>
                <a:cs typeface="Carlito"/>
              </a:rPr>
              <a:t>same amount </a:t>
            </a:r>
            <a:r>
              <a:rPr lang="en-GB">
                <a:solidFill>
                  <a:srgbClr val="404040"/>
                </a:solidFill>
                <a:latin typeface="Carlito"/>
                <a:cs typeface="Carlito"/>
              </a:rPr>
              <a:t>of </a:t>
            </a:r>
            <a:r>
              <a:rPr lang="en-GB" spc="-5">
                <a:solidFill>
                  <a:srgbClr val="404040"/>
                </a:solidFill>
                <a:latin typeface="Carlito"/>
                <a:cs typeface="Carlito"/>
              </a:rPr>
              <a:t>successful landings, but </a:t>
            </a:r>
            <a:r>
              <a:rPr lang="en-GB">
                <a:solidFill>
                  <a:srgbClr val="404040"/>
                </a:solidFill>
                <a:latin typeface="Carlito"/>
                <a:cs typeface="Carlito"/>
              </a:rPr>
              <a:t>a majority of the  </a:t>
            </a:r>
            <a:r>
              <a:rPr lang="en-GB" spc="-5">
                <a:solidFill>
                  <a:srgbClr val="404040"/>
                </a:solidFill>
                <a:latin typeface="Carlito"/>
                <a:cs typeface="Carlito"/>
              </a:rPr>
              <a:t>successful </a:t>
            </a:r>
            <a:r>
              <a:rPr lang="en-GB">
                <a:solidFill>
                  <a:srgbClr val="404040"/>
                </a:solidFill>
                <a:latin typeface="Carlito"/>
                <a:cs typeface="Carlito"/>
              </a:rPr>
              <a:t>landings </a:t>
            </a:r>
            <a:r>
              <a:rPr lang="en-GB" spc="-5">
                <a:solidFill>
                  <a:srgbClr val="404040"/>
                </a:solidFill>
                <a:latin typeface="Carlito"/>
                <a:cs typeface="Carlito"/>
              </a:rPr>
              <a:t>where </a:t>
            </a:r>
            <a:r>
              <a:rPr lang="en-GB" spc="-20">
                <a:solidFill>
                  <a:srgbClr val="404040"/>
                </a:solidFill>
                <a:latin typeface="Carlito"/>
                <a:cs typeface="Carlito"/>
              </a:rPr>
              <a:t>performed </a:t>
            </a:r>
            <a:r>
              <a:rPr lang="en-GB" spc="-25">
                <a:solidFill>
                  <a:srgbClr val="404040"/>
                </a:solidFill>
                <a:latin typeface="Carlito"/>
                <a:cs typeface="Carlito"/>
              </a:rPr>
              <a:t>before </a:t>
            </a:r>
            <a:r>
              <a:rPr lang="en-GB">
                <a:solidFill>
                  <a:srgbClr val="404040"/>
                </a:solidFill>
                <a:latin typeface="Carlito"/>
                <a:cs typeface="Carlito"/>
              </a:rPr>
              <a:t>the </a:t>
            </a:r>
            <a:r>
              <a:rPr lang="en-GB" spc="-5">
                <a:solidFill>
                  <a:srgbClr val="404040"/>
                </a:solidFill>
                <a:latin typeface="Carlito"/>
                <a:cs typeface="Carlito"/>
              </a:rPr>
              <a:t>name </a:t>
            </a:r>
            <a:r>
              <a:rPr lang="en-GB">
                <a:solidFill>
                  <a:srgbClr val="404040"/>
                </a:solidFill>
                <a:latin typeface="Carlito"/>
                <a:cs typeface="Carlito"/>
              </a:rPr>
              <a:t>change. </a:t>
            </a:r>
            <a:r>
              <a:rPr lang="en-GB" spc="-40">
                <a:solidFill>
                  <a:srgbClr val="404040"/>
                </a:solidFill>
                <a:latin typeface="Carlito"/>
                <a:cs typeface="Carlito"/>
              </a:rPr>
              <a:t>VAFB </a:t>
            </a:r>
            <a:r>
              <a:rPr lang="en-GB" spc="-5">
                <a:solidFill>
                  <a:srgbClr val="404040"/>
                </a:solidFill>
                <a:latin typeface="Carlito"/>
                <a:cs typeface="Carlito"/>
              </a:rPr>
              <a:t>has </a:t>
            </a:r>
            <a:r>
              <a:rPr lang="en-GB">
                <a:solidFill>
                  <a:srgbClr val="404040"/>
                </a:solidFill>
                <a:latin typeface="Carlito"/>
                <a:cs typeface="Carlito"/>
              </a:rPr>
              <a:t>the </a:t>
            </a:r>
            <a:r>
              <a:rPr lang="en-GB" spc="-20">
                <a:solidFill>
                  <a:srgbClr val="404040"/>
                </a:solidFill>
                <a:latin typeface="Carlito"/>
                <a:cs typeface="Carlito"/>
              </a:rPr>
              <a:t>smallest share </a:t>
            </a:r>
            <a:r>
              <a:rPr lang="en-GB" spc="-5">
                <a:solidFill>
                  <a:srgbClr val="404040"/>
                </a:solidFill>
                <a:latin typeface="Carlito"/>
                <a:cs typeface="Carlito"/>
              </a:rPr>
              <a:t>of successful  </a:t>
            </a:r>
            <a:r>
              <a:rPr lang="en-GB">
                <a:solidFill>
                  <a:srgbClr val="404040"/>
                </a:solidFill>
                <a:latin typeface="Carlito"/>
                <a:cs typeface="Carlito"/>
              </a:rPr>
              <a:t>landings. </a:t>
            </a:r>
            <a:r>
              <a:rPr lang="en-GB" spc="-5">
                <a:solidFill>
                  <a:srgbClr val="404040"/>
                </a:solidFill>
                <a:latin typeface="Carlito"/>
                <a:cs typeface="Carlito"/>
              </a:rPr>
              <a:t>This </a:t>
            </a:r>
            <a:r>
              <a:rPr lang="en-GB" spc="-25">
                <a:solidFill>
                  <a:srgbClr val="404040"/>
                </a:solidFill>
                <a:latin typeface="Carlito"/>
                <a:cs typeface="Carlito"/>
              </a:rPr>
              <a:t>may </a:t>
            </a:r>
            <a:r>
              <a:rPr lang="en-GB">
                <a:solidFill>
                  <a:srgbClr val="404040"/>
                </a:solidFill>
                <a:latin typeface="Carlito"/>
                <a:cs typeface="Carlito"/>
              </a:rPr>
              <a:t>be due </a:t>
            </a:r>
            <a:r>
              <a:rPr lang="en-GB" spc="-20">
                <a:solidFill>
                  <a:srgbClr val="404040"/>
                </a:solidFill>
                <a:latin typeface="Carlito"/>
                <a:cs typeface="Carlito"/>
              </a:rPr>
              <a:t>to </a:t>
            </a:r>
            <a:r>
              <a:rPr lang="en-GB" spc="-5">
                <a:solidFill>
                  <a:srgbClr val="404040"/>
                </a:solidFill>
                <a:latin typeface="Carlito"/>
                <a:cs typeface="Carlito"/>
              </a:rPr>
              <a:t>smaller sample </a:t>
            </a:r>
            <a:r>
              <a:rPr lang="en-GB">
                <a:solidFill>
                  <a:srgbClr val="404040"/>
                </a:solidFill>
                <a:latin typeface="Carlito"/>
                <a:cs typeface="Carlito"/>
              </a:rPr>
              <a:t>and </a:t>
            </a:r>
            <a:r>
              <a:rPr lang="en-GB" spc="-5">
                <a:solidFill>
                  <a:srgbClr val="404040"/>
                </a:solidFill>
                <a:latin typeface="Carlito"/>
                <a:cs typeface="Carlito"/>
              </a:rPr>
              <a:t>increase in </a:t>
            </a:r>
            <a:r>
              <a:rPr lang="en-GB" spc="-15">
                <a:solidFill>
                  <a:srgbClr val="404040"/>
                </a:solidFill>
                <a:latin typeface="Carlito"/>
                <a:cs typeface="Carlito"/>
              </a:rPr>
              <a:t>difficulty </a:t>
            </a:r>
            <a:r>
              <a:rPr lang="en-GB" spc="-5">
                <a:solidFill>
                  <a:srgbClr val="404040"/>
                </a:solidFill>
                <a:latin typeface="Carlito"/>
                <a:cs typeface="Carlito"/>
              </a:rPr>
              <a:t>of </a:t>
            </a:r>
            <a:r>
              <a:rPr lang="en-GB">
                <a:solidFill>
                  <a:srgbClr val="404040"/>
                </a:solidFill>
                <a:latin typeface="Carlito"/>
                <a:cs typeface="Carlito"/>
              </a:rPr>
              <a:t>launching </a:t>
            </a:r>
            <a:r>
              <a:rPr lang="en-GB" spc="-5">
                <a:solidFill>
                  <a:srgbClr val="404040"/>
                </a:solidFill>
                <a:latin typeface="Carlito"/>
                <a:cs typeface="Carlito"/>
              </a:rPr>
              <a:t>in </a:t>
            </a:r>
            <a:r>
              <a:rPr lang="en-GB">
                <a:solidFill>
                  <a:srgbClr val="404040"/>
                </a:solidFill>
                <a:latin typeface="Carlito"/>
                <a:cs typeface="Carlito"/>
              </a:rPr>
              <a:t>the </a:t>
            </a:r>
            <a:r>
              <a:rPr lang="en-GB" spc="-25">
                <a:solidFill>
                  <a:srgbClr val="404040"/>
                </a:solidFill>
                <a:latin typeface="Carlito"/>
                <a:cs typeface="Carlito"/>
              </a:rPr>
              <a:t>west</a:t>
            </a:r>
            <a:r>
              <a:rPr lang="en-GB" spc="-65">
                <a:solidFill>
                  <a:srgbClr val="404040"/>
                </a:solidFill>
                <a:latin typeface="Carlito"/>
                <a:cs typeface="Carlito"/>
              </a:rPr>
              <a:t> </a:t>
            </a:r>
            <a:r>
              <a:rPr lang="en-GB" spc="-10">
                <a:solidFill>
                  <a:srgbClr val="404040"/>
                </a:solidFill>
                <a:latin typeface="Carlito"/>
                <a:cs typeface="Carlito"/>
              </a:rPr>
              <a:t>coast.</a:t>
            </a:r>
            <a:endParaRPr lang="en-GB"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pc="-285" dirty="0">
                <a:uFill>
                  <a:solidFill>
                    <a:srgbClr val="7D7D7D"/>
                  </a:solidFill>
                </a:uFill>
              </a:rPr>
              <a:t>Highest </a:t>
            </a:r>
            <a:r>
              <a:rPr lang="en-GB" spc="-520" dirty="0">
                <a:uFill>
                  <a:solidFill>
                    <a:srgbClr val="7D7D7D"/>
                  </a:solidFill>
                </a:uFill>
              </a:rPr>
              <a:t>Success </a:t>
            </a:r>
            <a:r>
              <a:rPr lang="en-GB" spc="-395" dirty="0">
                <a:uFill>
                  <a:solidFill>
                    <a:srgbClr val="7D7D7D"/>
                  </a:solidFill>
                </a:uFill>
              </a:rPr>
              <a:t>Rate </a:t>
            </a:r>
            <a:r>
              <a:rPr lang="en-GB" spc="-370" dirty="0">
                <a:uFill>
                  <a:solidFill>
                    <a:srgbClr val="7D7D7D"/>
                  </a:solidFill>
                </a:uFill>
              </a:rPr>
              <a:t>Launch</a:t>
            </a:r>
            <a:r>
              <a:rPr lang="en-GB" spc="-400" dirty="0">
                <a:uFill>
                  <a:solidFill>
                    <a:srgbClr val="7D7D7D"/>
                  </a:solidFill>
                </a:uFill>
              </a:rPr>
              <a:t> </a:t>
            </a:r>
            <a:r>
              <a:rPr lang="en-GB" spc="-325" dirty="0">
                <a:uFill>
                  <a:solidFill>
                    <a:srgbClr val="7D7D7D"/>
                  </a:solidFill>
                </a:uFill>
              </a:rPr>
              <a:t>Site	</a:t>
            </a:r>
            <a:endParaRPr lang="en-US" dirty="0">
              <a:solidFill>
                <a:srgbClr val="0B49CB"/>
              </a:solidFill>
              <a:latin typeface="Abadi"/>
            </a:endParaRPr>
          </a:p>
        </p:txBody>
      </p:sp>
      <p:pic>
        <p:nvPicPr>
          <p:cNvPr id="4" name="Picture 3" descr="Chart, pie chart&#10;&#10;Description automatically generated">
            <a:extLst>
              <a:ext uri="{FF2B5EF4-FFF2-40B4-BE49-F238E27FC236}">
                <a16:creationId xmlns:a16="http://schemas.microsoft.com/office/drawing/2014/main" id="{7C1E6B89-A1A4-45F4-9364-66D2B5386F29}"/>
              </a:ext>
            </a:extLst>
          </p:cNvPr>
          <p:cNvPicPr>
            <a:picLocks noChangeAspect="1"/>
          </p:cNvPicPr>
          <p:nvPr/>
        </p:nvPicPr>
        <p:blipFill>
          <a:blip r:embed="rId3"/>
          <a:stretch>
            <a:fillRect/>
          </a:stretch>
        </p:blipFill>
        <p:spPr>
          <a:xfrm>
            <a:off x="2007515" y="1652027"/>
            <a:ext cx="8176969" cy="2751058"/>
          </a:xfrm>
          <a:prstGeom prst="rect">
            <a:avLst/>
          </a:prstGeom>
        </p:spPr>
      </p:pic>
      <p:sp>
        <p:nvSpPr>
          <p:cNvPr id="6" name="TextBox 5">
            <a:extLst>
              <a:ext uri="{FF2B5EF4-FFF2-40B4-BE49-F238E27FC236}">
                <a16:creationId xmlns:a16="http://schemas.microsoft.com/office/drawing/2014/main" id="{37FFBB63-FCAB-4DE7-96BB-5A608F1D26E0}"/>
              </a:ext>
            </a:extLst>
          </p:cNvPr>
          <p:cNvSpPr txBox="1"/>
          <p:nvPr/>
        </p:nvSpPr>
        <p:spPr>
          <a:xfrm flipH="1">
            <a:off x="2007515" y="4761571"/>
            <a:ext cx="8176969" cy="646331"/>
          </a:xfrm>
          <a:prstGeom prst="rect">
            <a:avLst/>
          </a:prstGeom>
          <a:noFill/>
        </p:spPr>
        <p:txBody>
          <a:bodyPr wrap="square" rtlCol="0">
            <a:spAutoFit/>
          </a:bodyPr>
          <a:lstStyle/>
          <a:p>
            <a:pPr marL="12700">
              <a:lnSpc>
                <a:spcPct val="100000"/>
              </a:lnSpc>
              <a:spcBef>
                <a:spcPts val="100"/>
              </a:spcBef>
            </a:pPr>
            <a:r>
              <a:rPr lang="en-GB" spc="-5">
                <a:solidFill>
                  <a:srgbClr val="404040"/>
                </a:solidFill>
                <a:latin typeface="Carlito"/>
                <a:cs typeface="Carlito"/>
              </a:rPr>
              <a:t>KSC LC-39A has </a:t>
            </a:r>
            <a:r>
              <a:rPr lang="en-GB">
                <a:solidFill>
                  <a:srgbClr val="404040"/>
                </a:solidFill>
                <a:latin typeface="Carlito"/>
                <a:cs typeface="Carlito"/>
              </a:rPr>
              <a:t>the </a:t>
            </a:r>
            <a:r>
              <a:rPr lang="en-GB" spc="-10">
                <a:solidFill>
                  <a:srgbClr val="404040"/>
                </a:solidFill>
                <a:latin typeface="Carlito"/>
                <a:cs typeface="Carlito"/>
              </a:rPr>
              <a:t>highest </a:t>
            </a:r>
            <a:r>
              <a:rPr lang="en-GB">
                <a:solidFill>
                  <a:srgbClr val="404040"/>
                </a:solidFill>
                <a:latin typeface="Carlito"/>
                <a:cs typeface="Carlito"/>
              </a:rPr>
              <a:t>success </a:t>
            </a:r>
            <a:r>
              <a:rPr lang="en-GB" spc="-40">
                <a:solidFill>
                  <a:srgbClr val="404040"/>
                </a:solidFill>
                <a:latin typeface="Carlito"/>
                <a:cs typeface="Carlito"/>
              </a:rPr>
              <a:t>rate </a:t>
            </a:r>
            <a:r>
              <a:rPr lang="en-GB" spc="-5">
                <a:solidFill>
                  <a:srgbClr val="404040"/>
                </a:solidFill>
                <a:latin typeface="Carlito"/>
                <a:cs typeface="Carlito"/>
              </a:rPr>
              <a:t>with </a:t>
            </a:r>
            <a:r>
              <a:rPr lang="en-GB">
                <a:solidFill>
                  <a:srgbClr val="404040"/>
                </a:solidFill>
                <a:latin typeface="Carlito"/>
                <a:cs typeface="Carlito"/>
              </a:rPr>
              <a:t>10 </a:t>
            </a:r>
            <a:r>
              <a:rPr lang="en-GB" spc="-5">
                <a:solidFill>
                  <a:srgbClr val="404040"/>
                </a:solidFill>
                <a:latin typeface="Carlito"/>
                <a:cs typeface="Carlito"/>
              </a:rPr>
              <a:t>successful </a:t>
            </a:r>
            <a:r>
              <a:rPr lang="en-GB">
                <a:solidFill>
                  <a:srgbClr val="404040"/>
                </a:solidFill>
                <a:latin typeface="Carlito"/>
                <a:cs typeface="Carlito"/>
              </a:rPr>
              <a:t>landings and 3 </a:t>
            </a:r>
            <a:r>
              <a:rPr lang="en-GB" spc="-20">
                <a:solidFill>
                  <a:srgbClr val="404040"/>
                </a:solidFill>
                <a:latin typeface="Carlito"/>
                <a:cs typeface="Carlito"/>
              </a:rPr>
              <a:t>failed</a:t>
            </a:r>
            <a:r>
              <a:rPr lang="en-GB" spc="-105">
                <a:solidFill>
                  <a:srgbClr val="404040"/>
                </a:solidFill>
                <a:latin typeface="Carlito"/>
                <a:cs typeface="Carlito"/>
              </a:rPr>
              <a:t> </a:t>
            </a:r>
            <a:r>
              <a:rPr lang="en-GB">
                <a:solidFill>
                  <a:srgbClr val="404040"/>
                </a:solidFill>
                <a:latin typeface="Carlito"/>
                <a:cs typeface="Carlito"/>
              </a:rPr>
              <a:t>landings.</a:t>
            </a:r>
            <a:endParaRPr lang="en-GB"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72191"/>
            <a:ext cx="5660840" cy="5151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t>
            </a:r>
          </a:p>
          <a:p>
            <a:pPr marL="253365" indent="-229235">
              <a:lnSpc>
                <a:spcPct val="100000"/>
              </a:lnSpc>
              <a:spcBef>
                <a:spcPts val="850"/>
              </a:spcBef>
              <a:tabLst>
                <a:tab pos="253365" algn="l"/>
                <a:tab pos="254000" algn="l"/>
              </a:tabLst>
            </a:pPr>
            <a:r>
              <a:rPr lang="en-GB" sz="2000" spc="-20" dirty="0">
                <a:solidFill>
                  <a:schemeClr val="bg1"/>
                </a:solidFill>
                <a:latin typeface="Carlito"/>
                <a:cs typeface="Carlito"/>
              </a:rPr>
              <a:t>Commercial </a:t>
            </a:r>
            <a:r>
              <a:rPr lang="en-GB" sz="2000" spc="-10" dirty="0">
                <a:solidFill>
                  <a:schemeClr val="bg1"/>
                </a:solidFill>
                <a:latin typeface="Carlito"/>
                <a:cs typeface="Carlito"/>
              </a:rPr>
              <a:t>Space </a:t>
            </a:r>
            <a:r>
              <a:rPr lang="en-GB" sz="2000" spc="-25" dirty="0">
                <a:solidFill>
                  <a:schemeClr val="bg1"/>
                </a:solidFill>
                <a:latin typeface="Carlito"/>
                <a:cs typeface="Carlito"/>
              </a:rPr>
              <a:t>Age </a:t>
            </a:r>
            <a:r>
              <a:rPr lang="en-GB" sz="2000" spc="-5" dirty="0">
                <a:solidFill>
                  <a:schemeClr val="bg1"/>
                </a:solidFill>
                <a:latin typeface="Carlito"/>
                <a:cs typeface="Carlito"/>
              </a:rPr>
              <a:t>is</a:t>
            </a:r>
            <a:r>
              <a:rPr lang="en-GB" sz="2000" spc="50" dirty="0">
                <a:solidFill>
                  <a:schemeClr val="bg1"/>
                </a:solidFill>
                <a:latin typeface="Carlito"/>
                <a:cs typeface="Carlito"/>
              </a:rPr>
              <a:t> </a:t>
            </a:r>
            <a:r>
              <a:rPr lang="en-GB" sz="2000" spc="-20" dirty="0">
                <a:solidFill>
                  <a:schemeClr val="bg1"/>
                </a:solidFill>
                <a:latin typeface="Carlito"/>
                <a:cs typeface="Carlito"/>
              </a:rPr>
              <a:t>Here</a:t>
            </a:r>
            <a:endParaRPr lang="en-GB" sz="2000" dirty="0">
              <a:solidFill>
                <a:schemeClr val="bg1"/>
              </a:solidFill>
              <a:latin typeface="Carlito"/>
              <a:cs typeface="Carlito"/>
            </a:endParaRPr>
          </a:p>
          <a:p>
            <a:pPr marL="253365" indent="-229235">
              <a:lnSpc>
                <a:spcPct val="100000"/>
              </a:lnSpc>
              <a:spcBef>
                <a:spcPts val="705"/>
              </a:spcBef>
              <a:tabLst>
                <a:tab pos="253365" algn="l"/>
                <a:tab pos="254000" algn="l"/>
              </a:tabLst>
            </a:pPr>
            <a:r>
              <a:rPr lang="en-GB" sz="2000" spc="-15" dirty="0">
                <a:solidFill>
                  <a:schemeClr val="bg1"/>
                </a:solidFill>
                <a:latin typeface="Carlito"/>
                <a:cs typeface="Carlito"/>
              </a:rPr>
              <a:t>Space </a:t>
            </a:r>
            <a:r>
              <a:rPr lang="en-GB" sz="2000" spc="-5" dirty="0">
                <a:solidFill>
                  <a:schemeClr val="bg1"/>
                </a:solidFill>
                <a:latin typeface="Carlito"/>
                <a:cs typeface="Carlito"/>
              </a:rPr>
              <a:t>X </a:t>
            </a:r>
            <a:r>
              <a:rPr lang="en-GB" sz="2000" spc="-15" dirty="0">
                <a:solidFill>
                  <a:schemeClr val="bg1"/>
                </a:solidFill>
                <a:latin typeface="Carlito"/>
                <a:cs typeface="Carlito"/>
              </a:rPr>
              <a:t>has </a:t>
            </a:r>
            <a:r>
              <a:rPr lang="en-GB" sz="2000" spc="-20" dirty="0">
                <a:solidFill>
                  <a:schemeClr val="bg1"/>
                </a:solidFill>
                <a:latin typeface="Carlito"/>
                <a:cs typeface="Carlito"/>
              </a:rPr>
              <a:t>best pricing </a:t>
            </a:r>
            <a:r>
              <a:rPr lang="en-GB" sz="2000" spc="-15" dirty="0">
                <a:solidFill>
                  <a:schemeClr val="bg1"/>
                </a:solidFill>
                <a:latin typeface="Carlito"/>
                <a:cs typeface="Carlito"/>
              </a:rPr>
              <a:t>($62 </a:t>
            </a:r>
            <a:r>
              <a:rPr lang="en-GB" sz="2000" spc="-5" dirty="0">
                <a:solidFill>
                  <a:schemeClr val="bg1"/>
                </a:solidFill>
                <a:latin typeface="Carlito"/>
                <a:cs typeface="Carlito"/>
              </a:rPr>
              <a:t>million </a:t>
            </a:r>
            <a:r>
              <a:rPr lang="en-GB" sz="2000" spc="-15" dirty="0">
                <a:solidFill>
                  <a:schemeClr val="bg1"/>
                </a:solidFill>
                <a:latin typeface="Carlito"/>
                <a:cs typeface="Carlito"/>
              </a:rPr>
              <a:t>vs. </a:t>
            </a:r>
            <a:r>
              <a:rPr lang="en-GB" sz="2000" spc="-5" dirty="0">
                <a:solidFill>
                  <a:schemeClr val="bg1"/>
                </a:solidFill>
                <a:latin typeface="Carlito"/>
                <a:cs typeface="Carlito"/>
              </a:rPr>
              <a:t>$165 million</a:t>
            </a:r>
            <a:r>
              <a:rPr lang="en-GB" sz="2000" spc="25" dirty="0">
                <a:solidFill>
                  <a:schemeClr val="bg1"/>
                </a:solidFill>
                <a:latin typeface="Carlito"/>
                <a:cs typeface="Carlito"/>
              </a:rPr>
              <a:t> </a:t>
            </a:r>
            <a:r>
              <a:rPr lang="en-GB" sz="2000" spc="-5" dirty="0">
                <a:solidFill>
                  <a:schemeClr val="bg1"/>
                </a:solidFill>
                <a:latin typeface="Carlito"/>
                <a:cs typeface="Carlito"/>
              </a:rPr>
              <a:t>USD)</a:t>
            </a:r>
            <a:endParaRPr lang="en-GB" sz="2000" dirty="0">
              <a:solidFill>
                <a:schemeClr val="bg1"/>
              </a:solidFill>
              <a:latin typeface="Carlito"/>
              <a:cs typeface="Carlito"/>
            </a:endParaRPr>
          </a:p>
          <a:p>
            <a:pPr marL="253365" indent="-229235">
              <a:lnSpc>
                <a:spcPct val="100000"/>
              </a:lnSpc>
              <a:spcBef>
                <a:spcPts val="695"/>
              </a:spcBef>
              <a:tabLst>
                <a:tab pos="253365" algn="l"/>
                <a:tab pos="254000" algn="l"/>
              </a:tabLst>
            </a:pPr>
            <a:r>
              <a:rPr lang="en-GB" sz="2000" spc="-25" dirty="0">
                <a:solidFill>
                  <a:schemeClr val="bg1"/>
                </a:solidFill>
                <a:latin typeface="Carlito"/>
                <a:cs typeface="Carlito"/>
              </a:rPr>
              <a:t>Largely </a:t>
            </a:r>
            <a:r>
              <a:rPr lang="en-GB" sz="2000" spc="-15" dirty="0">
                <a:solidFill>
                  <a:schemeClr val="bg1"/>
                </a:solidFill>
                <a:latin typeface="Carlito"/>
                <a:cs typeface="Carlito"/>
              </a:rPr>
              <a:t>due </a:t>
            </a:r>
            <a:r>
              <a:rPr lang="en-GB" sz="2000" spc="-30" dirty="0">
                <a:solidFill>
                  <a:schemeClr val="bg1"/>
                </a:solidFill>
                <a:latin typeface="Carlito"/>
                <a:cs typeface="Carlito"/>
              </a:rPr>
              <a:t>to </a:t>
            </a:r>
            <a:r>
              <a:rPr lang="en-GB" sz="2000" spc="-5" dirty="0">
                <a:solidFill>
                  <a:schemeClr val="bg1"/>
                </a:solidFill>
                <a:latin typeface="Carlito"/>
                <a:cs typeface="Carlito"/>
              </a:rPr>
              <a:t>ability </a:t>
            </a:r>
            <a:r>
              <a:rPr lang="en-GB" sz="2000" spc="-30" dirty="0">
                <a:solidFill>
                  <a:schemeClr val="bg1"/>
                </a:solidFill>
                <a:latin typeface="Carlito"/>
                <a:cs typeface="Carlito"/>
              </a:rPr>
              <a:t>to recover </a:t>
            </a:r>
            <a:r>
              <a:rPr lang="en-GB" sz="2000" spc="-15" dirty="0">
                <a:solidFill>
                  <a:schemeClr val="bg1"/>
                </a:solidFill>
                <a:latin typeface="Carlito"/>
                <a:cs typeface="Carlito"/>
              </a:rPr>
              <a:t>part </a:t>
            </a:r>
            <a:r>
              <a:rPr lang="en-GB" sz="2000" dirty="0">
                <a:solidFill>
                  <a:schemeClr val="bg1"/>
                </a:solidFill>
                <a:latin typeface="Carlito"/>
                <a:cs typeface="Carlito"/>
              </a:rPr>
              <a:t>of </a:t>
            </a:r>
            <a:r>
              <a:rPr lang="en-GB" sz="2000" spc="-45" dirty="0">
                <a:solidFill>
                  <a:schemeClr val="bg1"/>
                </a:solidFill>
                <a:latin typeface="Carlito"/>
                <a:cs typeface="Carlito"/>
              </a:rPr>
              <a:t>rocket </a:t>
            </a:r>
            <a:r>
              <a:rPr lang="en-GB" sz="2000" spc="-25" dirty="0">
                <a:solidFill>
                  <a:schemeClr val="bg1"/>
                </a:solidFill>
                <a:latin typeface="Carlito"/>
                <a:cs typeface="Carlito"/>
              </a:rPr>
              <a:t>(Stage</a:t>
            </a:r>
            <a:r>
              <a:rPr lang="en-GB" sz="2000" spc="135" dirty="0">
                <a:solidFill>
                  <a:schemeClr val="bg1"/>
                </a:solidFill>
                <a:latin typeface="Carlito"/>
                <a:cs typeface="Carlito"/>
              </a:rPr>
              <a:t> </a:t>
            </a:r>
            <a:r>
              <a:rPr lang="en-GB" sz="2000" spc="-5" dirty="0">
                <a:solidFill>
                  <a:schemeClr val="bg1"/>
                </a:solidFill>
                <a:latin typeface="Carlito"/>
                <a:cs typeface="Carlito"/>
              </a:rPr>
              <a:t>1)</a:t>
            </a:r>
            <a:endParaRPr lang="en-GB" sz="2000" dirty="0">
              <a:solidFill>
                <a:schemeClr val="bg1"/>
              </a:solidFill>
              <a:latin typeface="Carlito"/>
              <a:cs typeface="Carlito"/>
            </a:endParaRPr>
          </a:p>
          <a:p>
            <a:pPr marL="253365" indent="-229235">
              <a:lnSpc>
                <a:spcPct val="100000"/>
              </a:lnSpc>
              <a:spcBef>
                <a:spcPts val="700"/>
              </a:spcBef>
              <a:tabLst>
                <a:tab pos="253365" algn="l"/>
                <a:tab pos="254000" algn="l"/>
              </a:tabLst>
            </a:pPr>
            <a:r>
              <a:rPr lang="en-GB" sz="2000" spc="-15" dirty="0">
                <a:solidFill>
                  <a:schemeClr val="bg1"/>
                </a:solidFill>
                <a:latin typeface="Carlito"/>
                <a:cs typeface="Carlito"/>
              </a:rPr>
              <a:t>Space </a:t>
            </a:r>
            <a:r>
              <a:rPr lang="en-GB" sz="2000" spc="-5" dirty="0">
                <a:solidFill>
                  <a:schemeClr val="bg1"/>
                </a:solidFill>
                <a:latin typeface="Carlito"/>
                <a:cs typeface="Carlito"/>
              </a:rPr>
              <a:t>Y </a:t>
            </a:r>
            <a:r>
              <a:rPr lang="en-GB" sz="2000" spc="-25" dirty="0">
                <a:solidFill>
                  <a:schemeClr val="bg1"/>
                </a:solidFill>
                <a:latin typeface="Carlito"/>
                <a:cs typeface="Carlito"/>
              </a:rPr>
              <a:t>wants </a:t>
            </a:r>
            <a:r>
              <a:rPr lang="en-GB" sz="2000" spc="-30" dirty="0">
                <a:solidFill>
                  <a:schemeClr val="bg1"/>
                </a:solidFill>
                <a:latin typeface="Carlito"/>
                <a:cs typeface="Carlito"/>
              </a:rPr>
              <a:t>to </a:t>
            </a:r>
            <a:r>
              <a:rPr lang="en-GB" sz="2000" spc="-25" dirty="0">
                <a:solidFill>
                  <a:schemeClr val="bg1"/>
                </a:solidFill>
                <a:latin typeface="Carlito"/>
                <a:cs typeface="Carlito"/>
              </a:rPr>
              <a:t>compete </a:t>
            </a:r>
            <a:r>
              <a:rPr lang="en-GB" sz="2000" spc="-5" dirty="0">
                <a:solidFill>
                  <a:schemeClr val="bg1"/>
                </a:solidFill>
                <a:latin typeface="Carlito"/>
                <a:cs typeface="Carlito"/>
              </a:rPr>
              <a:t>with </a:t>
            </a:r>
            <a:r>
              <a:rPr lang="en-GB" sz="2000" spc="-10" dirty="0">
                <a:solidFill>
                  <a:schemeClr val="bg1"/>
                </a:solidFill>
                <a:latin typeface="Carlito"/>
                <a:cs typeface="Carlito"/>
              </a:rPr>
              <a:t>Space</a:t>
            </a:r>
            <a:r>
              <a:rPr lang="en-GB" sz="2000" spc="60" dirty="0">
                <a:solidFill>
                  <a:schemeClr val="bg1"/>
                </a:solidFill>
                <a:latin typeface="Carlito"/>
                <a:cs typeface="Carlito"/>
              </a:rPr>
              <a:t> </a:t>
            </a:r>
            <a:r>
              <a:rPr lang="en-GB" sz="2000" spc="-5" dirty="0">
                <a:solidFill>
                  <a:schemeClr val="bg1"/>
                </a:solidFill>
                <a:latin typeface="Carlito"/>
                <a:cs typeface="Carlito"/>
              </a:rPr>
              <a:t>X</a:t>
            </a:r>
            <a:endParaRPr lang="en-GB" sz="2000" dirty="0">
              <a:solidFill>
                <a:schemeClr val="bg1"/>
              </a:solidFill>
              <a:latin typeface="Carlito"/>
              <a:cs typeface="Carlito"/>
            </a:endParaRPr>
          </a:p>
          <a:p>
            <a:pPr marL="0" indent="0">
              <a:spcBef>
                <a:spcPts val="1400"/>
              </a:spcBef>
              <a:buNone/>
            </a:pPr>
            <a:endParaRPr lang="en-US" sz="2000" dirty="0">
              <a:solidFill>
                <a:schemeClr val="accent3">
                  <a:lumMod val="25000"/>
                </a:schemeClr>
              </a:solidFill>
              <a:latin typeface="Abadi" panose="020B0604020104020204" pitchFamily="34" charset="0"/>
            </a:endParaRPr>
          </a:p>
          <a:p>
            <a:pPr marL="0" indent="0">
              <a:spcBef>
                <a:spcPts val="1400"/>
              </a:spcBef>
              <a:buNone/>
            </a:pPr>
            <a:endParaRPr lang="en-US" sz="2000" dirty="0">
              <a:solidFill>
                <a:schemeClr val="accent3">
                  <a:lumMod val="25000"/>
                </a:schemeClr>
              </a:solidFill>
              <a:latin typeface="Abadi" panose="020B0604020104020204" pitchFamily="34" charset="0"/>
            </a:endParaRPr>
          </a:p>
          <a:p>
            <a:pPr>
              <a:spcBef>
                <a:spcPts val="1400"/>
              </a:spcBef>
            </a:pPr>
            <a:r>
              <a:rPr lang="en-US" sz="2000" dirty="0">
                <a:solidFill>
                  <a:schemeClr val="accent3">
                    <a:lumMod val="25000"/>
                  </a:schemeClr>
                </a:solidFill>
                <a:latin typeface="Abadi" panose="020B0604020104020204" pitchFamily="34" charset="0"/>
              </a:rPr>
              <a:t>Problem:</a:t>
            </a:r>
          </a:p>
          <a:p>
            <a:pPr marL="0" indent="0">
              <a:spcBef>
                <a:spcPts val="1400"/>
              </a:spcBef>
              <a:buNone/>
            </a:pPr>
            <a:r>
              <a:rPr lang="en-GB" sz="2200" spc="-10" dirty="0">
                <a:solidFill>
                  <a:schemeClr val="bg1"/>
                </a:solidFill>
                <a:latin typeface="Carlito"/>
                <a:cs typeface="Carlito"/>
              </a:rPr>
              <a:t>Space </a:t>
            </a:r>
            <a:r>
              <a:rPr lang="en-GB" sz="2200" spc="-5" dirty="0">
                <a:solidFill>
                  <a:schemeClr val="bg1"/>
                </a:solidFill>
                <a:latin typeface="Carlito"/>
                <a:cs typeface="Carlito"/>
              </a:rPr>
              <a:t>Y </a:t>
            </a:r>
            <a:r>
              <a:rPr lang="en-GB" sz="2200" spc="-25" dirty="0">
                <a:solidFill>
                  <a:schemeClr val="bg1"/>
                </a:solidFill>
                <a:latin typeface="Carlito"/>
                <a:cs typeface="Carlito"/>
              </a:rPr>
              <a:t>tasks </a:t>
            </a:r>
            <a:r>
              <a:rPr lang="en-GB" sz="2200" spc="-5" dirty="0">
                <a:solidFill>
                  <a:schemeClr val="bg1"/>
                </a:solidFill>
                <a:latin typeface="Carlito"/>
                <a:cs typeface="Carlito"/>
              </a:rPr>
              <a:t>us </a:t>
            </a:r>
            <a:r>
              <a:rPr lang="en-GB" sz="2200" spc="-30" dirty="0">
                <a:solidFill>
                  <a:schemeClr val="bg1"/>
                </a:solidFill>
                <a:latin typeface="Carlito"/>
                <a:cs typeface="Carlito"/>
              </a:rPr>
              <a:t>to </a:t>
            </a:r>
            <a:r>
              <a:rPr lang="en-GB" sz="2200" spc="-25" dirty="0">
                <a:solidFill>
                  <a:schemeClr val="bg1"/>
                </a:solidFill>
                <a:latin typeface="Carlito"/>
                <a:cs typeface="Carlito"/>
              </a:rPr>
              <a:t>train </a:t>
            </a:r>
            <a:r>
              <a:rPr lang="en-GB" sz="2200" spc="-5" dirty="0">
                <a:solidFill>
                  <a:schemeClr val="bg1"/>
                </a:solidFill>
                <a:latin typeface="Carlito"/>
                <a:cs typeface="Carlito"/>
              </a:rPr>
              <a:t>a machine learning model </a:t>
            </a:r>
            <a:r>
              <a:rPr lang="en-GB" sz="2200" spc="-60" dirty="0">
                <a:solidFill>
                  <a:schemeClr val="bg1"/>
                </a:solidFill>
                <a:latin typeface="Carlito"/>
                <a:cs typeface="Carlito"/>
              </a:rPr>
              <a:t>to  </a:t>
            </a:r>
            <a:r>
              <a:rPr lang="en-GB" sz="2200" spc="-20" dirty="0">
                <a:solidFill>
                  <a:schemeClr val="bg1"/>
                </a:solidFill>
                <a:latin typeface="Carlito"/>
                <a:cs typeface="Carlito"/>
              </a:rPr>
              <a:t>predict successful </a:t>
            </a:r>
            <a:r>
              <a:rPr lang="en-GB" sz="2200" spc="-25" dirty="0">
                <a:solidFill>
                  <a:schemeClr val="bg1"/>
                </a:solidFill>
                <a:latin typeface="Carlito"/>
                <a:cs typeface="Carlito"/>
              </a:rPr>
              <a:t>Stage </a:t>
            </a:r>
            <a:r>
              <a:rPr lang="en-GB" sz="2200" spc="-5" dirty="0">
                <a:solidFill>
                  <a:schemeClr val="bg1"/>
                </a:solidFill>
                <a:latin typeface="Carlito"/>
                <a:cs typeface="Carlito"/>
              </a:rPr>
              <a:t>1</a:t>
            </a:r>
            <a:r>
              <a:rPr lang="en-GB" sz="2200" spc="45" dirty="0">
                <a:solidFill>
                  <a:schemeClr val="bg1"/>
                </a:solidFill>
                <a:latin typeface="Carlito"/>
                <a:cs typeface="Carlito"/>
              </a:rPr>
              <a:t> </a:t>
            </a:r>
            <a:r>
              <a:rPr lang="en-GB" sz="2200" spc="-25" dirty="0">
                <a:solidFill>
                  <a:schemeClr val="bg1"/>
                </a:solidFill>
                <a:latin typeface="Carlito"/>
                <a:cs typeface="Carlito"/>
              </a:rPr>
              <a:t>recovery</a:t>
            </a:r>
            <a:endParaRPr lang="en-GB" sz="2200" dirty="0">
              <a:solidFill>
                <a:schemeClr val="bg1"/>
              </a:solidFill>
              <a:latin typeface="Carlito"/>
              <a:cs typeface="Carlito"/>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pc="-385" dirty="0"/>
              <a:t>Payload </a:t>
            </a:r>
            <a:r>
              <a:rPr lang="en-GB" spc="-390" dirty="0"/>
              <a:t>Mass </a:t>
            </a:r>
            <a:r>
              <a:rPr lang="en-GB" spc="-365" dirty="0"/>
              <a:t>vs. </a:t>
            </a:r>
            <a:r>
              <a:rPr lang="en-GB" spc="-520" dirty="0"/>
              <a:t>Success </a:t>
            </a:r>
            <a:r>
              <a:rPr lang="en-GB" spc="-365" dirty="0"/>
              <a:t>vs. </a:t>
            </a:r>
            <a:r>
              <a:rPr lang="en-GB" spc="-270" dirty="0"/>
              <a:t>Booster  </a:t>
            </a:r>
            <a:r>
              <a:rPr lang="en-GB" spc="-330" dirty="0">
                <a:uFill>
                  <a:solidFill>
                    <a:srgbClr val="7D7D7D"/>
                  </a:solidFill>
                </a:uFill>
              </a:rPr>
              <a:t>Version</a:t>
            </a:r>
            <a:r>
              <a:rPr lang="en-GB" spc="-409" dirty="0">
                <a:uFill>
                  <a:solidFill>
                    <a:srgbClr val="7D7D7D"/>
                  </a:solidFill>
                </a:uFill>
              </a:rPr>
              <a:t> </a:t>
            </a:r>
            <a:r>
              <a:rPr lang="en-GB" spc="-330" dirty="0">
                <a:uFill>
                  <a:solidFill>
                    <a:srgbClr val="7D7D7D"/>
                  </a:solidFill>
                </a:uFill>
              </a:rPr>
              <a:t>Category</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51D6F495-5AA5-4C71-B5DA-931B22689257}"/>
              </a:ext>
            </a:extLst>
          </p:cNvPr>
          <p:cNvPicPr>
            <a:picLocks noChangeAspect="1"/>
          </p:cNvPicPr>
          <p:nvPr/>
        </p:nvPicPr>
        <p:blipFill>
          <a:blip r:embed="rId3"/>
          <a:stretch>
            <a:fillRect/>
          </a:stretch>
        </p:blipFill>
        <p:spPr>
          <a:xfrm>
            <a:off x="313443" y="1704224"/>
            <a:ext cx="11565114" cy="2981202"/>
          </a:xfrm>
          <a:prstGeom prst="rect">
            <a:avLst/>
          </a:prstGeom>
        </p:spPr>
      </p:pic>
      <p:sp>
        <p:nvSpPr>
          <p:cNvPr id="6" name="TextBox 5">
            <a:extLst>
              <a:ext uri="{FF2B5EF4-FFF2-40B4-BE49-F238E27FC236}">
                <a16:creationId xmlns:a16="http://schemas.microsoft.com/office/drawing/2014/main" id="{133B9E3C-221C-444E-962D-14525A2E8A5B}"/>
              </a:ext>
            </a:extLst>
          </p:cNvPr>
          <p:cNvSpPr txBox="1"/>
          <p:nvPr/>
        </p:nvSpPr>
        <p:spPr>
          <a:xfrm>
            <a:off x="313444" y="5040351"/>
            <a:ext cx="11565114" cy="1111586"/>
          </a:xfrm>
          <a:prstGeom prst="rect">
            <a:avLst/>
          </a:prstGeom>
          <a:noFill/>
        </p:spPr>
        <p:txBody>
          <a:bodyPr wrap="square" rtlCol="0">
            <a:spAutoFit/>
          </a:bodyPr>
          <a:lstStyle/>
          <a:p>
            <a:pPr marL="12700" marR="5080">
              <a:lnSpc>
                <a:spcPct val="91700"/>
              </a:lnSpc>
              <a:spcBef>
                <a:spcPts val="300"/>
              </a:spcBef>
            </a:pPr>
            <a:r>
              <a:rPr lang="en-GB" spc="-5">
                <a:solidFill>
                  <a:srgbClr val="404040"/>
                </a:solidFill>
                <a:latin typeface="Carlito"/>
                <a:cs typeface="Carlito"/>
              </a:rPr>
              <a:t>Plotly dashboard has </a:t>
            </a:r>
            <a:r>
              <a:rPr lang="en-GB">
                <a:solidFill>
                  <a:srgbClr val="404040"/>
                </a:solidFill>
                <a:latin typeface="Carlito"/>
                <a:cs typeface="Carlito"/>
              </a:rPr>
              <a:t>a </a:t>
            </a:r>
            <a:r>
              <a:rPr lang="en-GB" spc="-25">
                <a:solidFill>
                  <a:srgbClr val="404040"/>
                </a:solidFill>
                <a:latin typeface="Carlito"/>
                <a:cs typeface="Carlito"/>
              </a:rPr>
              <a:t>Payload </a:t>
            </a:r>
            <a:r>
              <a:rPr lang="en-GB" spc="-20">
                <a:solidFill>
                  <a:srgbClr val="404040"/>
                </a:solidFill>
                <a:latin typeface="Carlito"/>
                <a:cs typeface="Carlito"/>
              </a:rPr>
              <a:t>range </a:t>
            </a:r>
            <a:r>
              <a:rPr lang="en-GB" spc="-60">
                <a:solidFill>
                  <a:srgbClr val="404040"/>
                </a:solidFill>
                <a:latin typeface="Carlito"/>
                <a:cs typeface="Carlito"/>
              </a:rPr>
              <a:t>selector. </a:t>
            </a:r>
            <a:r>
              <a:rPr lang="en-GB" spc="-65">
                <a:solidFill>
                  <a:srgbClr val="404040"/>
                </a:solidFill>
                <a:latin typeface="Carlito"/>
                <a:cs typeface="Carlito"/>
              </a:rPr>
              <a:t>However, </a:t>
            </a:r>
            <a:r>
              <a:rPr lang="en-GB">
                <a:solidFill>
                  <a:srgbClr val="404040"/>
                </a:solidFill>
                <a:latin typeface="Carlito"/>
                <a:cs typeface="Carlito"/>
              </a:rPr>
              <a:t>this </a:t>
            </a:r>
            <a:r>
              <a:rPr lang="en-GB" spc="-5">
                <a:solidFill>
                  <a:srgbClr val="404040"/>
                </a:solidFill>
                <a:latin typeface="Carlito"/>
                <a:cs typeface="Carlito"/>
              </a:rPr>
              <a:t>is </a:t>
            </a:r>
            <a:r>
              <a:rPr lang="en-GB" spc="-10">
                <a:solidFill>
                  <a:srgbClr val="404040"/>
                </a:solidFill>
                <a:latin typeface="Carlito"/>
                <a:cs typeface="Carlito"/>
              </a:rPr>
              <a:t>set </a:t>
            </a:r>
            <a:r>
              <a:rPr lang="en-GB" spc="-20">
                <a:solidFill>
                  <a:srgbClr val="404040"/>
                </a:solidFill>
                <a:latin typeface="Carlito"/>
                <a:cs typeface="Carlito"/>
              </a:rPr>
              <a:t>from </a:t>
            </a:r>
            <a:r>
              <a:rPr lang="en-GB">
                <a:solidFill>
                  <a:srgbClr val="404040"/>
                </a:solidFill>
                <a:latin typeface="Carlito"/>
                <a:cs typeface="Carlito"/>
              </a:rPr>
              <a:t>0-10000 </a:t>
            </a:r>
            <a:r>
              <a:rPr lang="en-GB" spc="-20">
                <a:solidFill>
                  <a:srgbClr val="404040"/>
                </a:solidFill>
                <a:latin typeface="Carlito"/>
                <a:cs typeface="Carlito"/>
              </a:rPr>
              <a:t>instead </a:t>
            </a:r>
            <a:r>
              <a:rPr lang="en-GB" spc="-5">
                <a:solidFill>
                  <a:srgbClr val="404040"/>
                </a:solidFill>
                <a:latin typeface="Carlito"/>
                <a:cs typeface="Carlito"/>
              </a:rPr>
              <a:t>of </a:t>
            </a:r>
            <a:r>
              <a:rPr lang="en-GB">
                <a:solidFill>
                  <a:srgbClr val="404040"/>
                </a:solidFill>
                <a:latin typeface="Carlito"/>
                <a:cs typeface="Carlito"/>
              </a:rPr>
              <a:t>the  </a:t>
            </a:r>
            <a:r>
              <a:rPr lang="en-GB" spc="-20">
                <a:solidFill>
                  <a:srgbClr val="404040"/>
                </a:solidFill>
                <a:latin typeface="Carlito"/>
                <a:cs typeface="Carlito"/>
              </a:rPr>
              <a:t>max </a:t>
            </a:r>
            <a:r>
              <a:rPr lang="en-GB" spc="-25">
                <a:solidFill>
                  <a:srgbClr val="404040"/>
                </a:solidFill>
                <a:latin typeface="Carlito"/>
                <a:cs typeface="Carlito"/>
              </a:rPr>
              <a:t>Payload </a:t>
            </a:r>
            <a:r>
              <a:rPr lang="en-GB" spc="-5">
                <a:solidFill>
                  <a:srgbClr val="404040"/>
                </a:solidFill>
                <a:latin typeface="Carlito"/>
                <a:cs typeface="Carlito"/>
              </a:rPr>
              <a:t>of </a:t>
            </a:r>
            <a:r>
              <a:rPr lang="en-GB">
                <a:solidFill>
                  <a:srgbClr val="404040"/>
                </a:solidFill>
                <a:latin typeface="Carlito"/>
                <a:cs typeface="Carlito"/>
              </a:rPr>
              <a:t>15600. </a:t>
            </a:r>
            <a:r>
              <a:rPr lang="en-GB" spc="-5">
                <a:solidFill>
                  <a:srgbClr val="404040"/>
                </a:solidFill>
                <a:latin typeface="Carlito"/>
                <a:cs typeface="Carlito"/>
              </a:rPr>
              <a:t>Class </a:t>
            </a:r>
            <a:r>
              <a:rPr lang="en-GB" spc="-20">
                <a:solidFill>
                  <a:srgbClr val="404040"/>
                </a:solidFill>
                <a:latin typeface="Carlito"/>
                <a:cs typeface="Carlito"/>
              </a:rPr>
              <a:t>indicates </a:t>
            </a:r>
            <a:r>
              <a:rPr lang="en-GB">
                <a:solidFill>
                  <a:srgbClr val="404040"/>
                </a:solidFill>
                <a:latin typeface="Carlito"/>
                <a:cs typeface="Carlito"/>
              </a:rPr>
              <a:t>1 </a:t>
            </a:r>
            <a:r>
              <a:rPr lang="en-GB" spc="-30">
                <a:solidFill>
                  <a:srgbClr val="404040"/>
                </a:solidFill>
                <a:latin typeface="Carlito"/>
                <a:cs typeface="Carlito"/>
              </a:rPr>
              <a:t>for </a:t>
            </a:r>
            <a:r>
              <a:rPr lang="en-GB" spc="-5">
                <a:solidFill>
                  <a:srgbClr val="404040"/>
                </a:solidFill>
                <a:latin typeface="Carlito"/>
                <a:cs typeface="Carlito"/>
              </a:rPr>
              <a:t>successful </a:t>
            </a:r>
            <a:r>
              <a:rPr lang="en-GB">
                <a:solidFill>
                  <a:srgbClr val="404040"/>
                </a:solidFill>
                <a:latin typeface="Carlito"/>
                <a:cs typeface="Carlito"/>
              </a:rPr>
              <a:t>landing and 0 </a:t>
            </a:r>
            <a:r>
              <a:rPr lang="en-GB" spc="-30">
                <a:solidFill>
                  <a:srgbClr val="404040"/>
                </a:solidFill>
                <a:latin typeface="Carlito"/>
                <a:cs typeface="Carlito"/>
              </a:rPr>
              <a:t>for </a:t>
            </a:r>
            <a:r>
              <a:rPr lang="en-GB" spc="-20">
                <a:solidFill>
                  <a:srgbClr val="404040"/>
                </a:solidFill>
                <a:latin typeface="Carlito"/>
                <a:cs typeface="Carlito"/>
              </a:rPr>
              <a:t>failure. </a:t>
            </a:r>
            <a:r>
              <a:rPr lang="en-GB" spc="-25">
                <a:solidFill>
                  <a:srgbClr val="404040"/>
                </a:solidFill>
                <a:latin typeface="Carlito"/>
                <a:cs typeface="Carlito"/>
              </a:rPr>
              <a:t>Scatter </a:t>
            </a:r>
            <a:r>
              <a:rPr lang="en-GB" spc="-5">
                <a:solidFill>
                  <a:srgbClr val="404040"/>
                </a:solidFill>
                <a:latin typeface="Carlito"/>
                <a:cs typeface="Carlito"/>
              </a:rPr>
              <a:t>plot also  accounts </a:t>
            </a:r>
            <a:r>
              <a:rPr lang="en-GB" spc="-25">
                <a:solidFill>
                  <a:srgbClr val="404040"/>
                </a:solidFill>
                <a:latin typeface="Carlito"/>
                <a:cs typeface="Carlito"/>
              </a:rPr>
              <a:t>for </a:t>
            </a:r>
            <a:r>
              <a:rPr lang="en-GB" spc="-20">
                <a:solidFill>
                  <a:srgbClr val="404040"/>
                </a:solidFill>
                <a:latin typeface="Carlito"/>
                <a:cs typeface="Carlito"/>
              </a:rPr>
              <a:t>booster </a:t>
            </a:r>
            <a:r>
              <a:rPr lang="en-GB" spc="-25">
                <a:solidFill>
                  <a:srgbClr val="404040"/>
                </a:solidFill>
                <a:latin typeface="Carlito"/>
                <a:cs typeface="Carlito"/>
              </a:rPr>
              <a:t>version </a:t>
            </a:r>
            <a:r>
              <a:rPr lang="en-GB" spc="-20">
                <a:solidFill>
                  <a:srgbClr val="404040"/>
                </a:solidFill>
                <a:latin typeface="Carlito"/>
                <a:cs typeface="Carlito"/>
              </a:rPr>
              <a:t>category </a:t>
            </a:r>
            <a:r>
              <a:rPr lang="en-GB" spc="-5">
                <a:solidFill>
                  <a:srgbClr val="404040"/>
                </a:solidFill>
                <a:latin typeface="Carlito"/>
                <a:cs typeface="Carlito"/>
              </a:rPr>
              <a:t>in color </a:t>
            </a:r>
            <a:r>
              <a:rPr lang="en-GB">
                <a:solidFill>
                  <a:srgbClr val="404040"/>
                </a:solidFill>
                <a:latin typeface="Carlito"/>
                <a:cs typeface="Carlito"/>
              </a:rPr>
              <a:t>and number </a:t>
            </a:r>
            <a:r>
              <a:rPr lang="en-GB" spc="-5">
                <a:solidFill>
                  <a:srgbClr val="404040"/>
                </a:solidFill>
                <a:latin typeface="Carlito"/>
                <a:cs typeface="Carlito"/>
              </a:rPr>
              <a:t>of </a:t>
            </a:r>
            <a:r>
              <a:rPr lang="en-GB">
                <a:solidFill>
                  <a:srgbClr val="404040"/>
                </a:solidFill>
                <a:latin typeface="Carlito"/>
                <a:cs typeface="Carlito"/>
              </a:rPr>
              <a:t>launches </a:t>
            </a:r>
            <a:r>
              <a:rPr lang="en-GB" spc="-5">
                <a:solidFill>
                  <a:srgbClr val="404040"/>
                </a:solidFill>
                <a:latin typeface="Carlito"/>
                <a:cs typeface="Carlito"/>
              </a:rPr>
              <a:t>in </a:t>
            </a:r>
            <a:r>
              <a:rPr lang="en-GB" spc="-15">
                <a:solidFill>
                  <a:srgbClr val="404040"/>
                </a:solidFill>
                <a:latin typeface="Carlito"/>
                <a:cs typeface="Carlito"/>
              </a:rPr>
              <a:t>point </a:t>
            </a:r>
            <a:r>
              <a:rPr lang="en-GB" spc="-25">
                <a:solidFill>
                  <a:srgbClr val="404040"/>
                </a:solidFill>
                <a:latin typeface="Carlito"/>
                <a:cs typeface="Carlito"/>
              </a:rPr>
              <a:t>size. </a:t>
            </a:r>
            <a:r>
              <a:rPr lang="en-GB" spc="-5">
                <a:solidFill>
                  <a:srgbClr val="404040"/>
                </a:solidFill>
                <a:latin typeface="Carlito"/>
                <a:cs typeface="Carlito"/>
              </a:rPr>
              <a:t>In </a:t>
            </a:r>
            <a:r>
              <a:rPr lang="en-GB">
                <a:solidFill>
                  <a:srgbClr val="404040"/>
                </a:solidFill>
                <a:latin typeface="Carlito"/>
                <a:cs typeface="Carlito"/>
              </a:rPr>
              <a:t>this  </a:t>
            </a:r>
            <a:r>
              <a:rPr lang="en-GB" spc="-5">
                <a:solidFill>
                  <a:srgbClr val="404040"/>
                </a:solidFill>
                <a:latin typeface="Carlito"/>
                <a:cs typeface="Carlito"/>
              </a:rPr>
              <a:t>particular </a:t>
            </a:r>
            <a:r>
              <a:rPr lang="en-GB" spc="-20">
                <a:solidFill>
                  <a:srgbClr val="404040"/>
                </a:solidFill>
                <a:latin typeface="Carlito"/>
                <a:cs typeface="Carlito"/>
              </a:rPr>
              <a:t>range </a:t>
            </a:r>
            <a:r>
              <a:rPr lang="en-GB" spc="-5">
                <a:solidFill>
                  <a:srgbClr val="404040"/>
                </a:solidFill>
                <a:latin typeface="Carlito"/>
                <a:cs typeface="Carlito"/>
              </a:rPr>
              <a:t>of </a:t>
            </a:r>
            <a:r>
              <a:rPr lang="en-GB">
                <a:solidFill>
                  <a:srgbClr val="404040"/>
                </a:solidFill>
                <a:latin typeface="Carlito"/>
                <a:cs typeface="Carlito"/>
              </a:rPr>
              <a:t>0-6000, </a:t>
            </a:r>
            <a:r>
              <a:rPr lang="en-GB" spc="-20">
                <a:solidFill>
                  <a:srgbClr val="404040"/>
                </a:solidFill>
                <a:latin typeface="Carlito"/>
                <a:cs typeface="Carlito"/>
              </a:rPr>
              <a:t>interestingly </a:t>
            </a:r>
            <a:r>
              <a:rPr lang="en-GB" spc="-5">
                <a:solidFill>
                  <a:srgbClr val="404040"/>
                </a:solidFill>
                <a:latin typeface="Carlito"/>
                <a:cs typeface="Carlito"/>
              </a:rPr>
              <a:t>there </a:t>
            </a:r>
            <a:r>
              <a:rPr lang="en-GB" spc="-20">
                <a:solidFill>
                  <a:srgbClr val="404040"/>
                </a:solidFill>
                <a:latin typeface="Carlito"/>
                <a:cs typeface="Carlito"/>
              </a:rPr>
              <a:t>are two failed </a:t>
            </a:r>
            <a:r>
              <a:rPr lang="en-GB">
                <a:solidFill>
                  <a:srgbClr val="404040"/>
                </a:solidFill>
                <a:latin typeface="Carlito"/>
                <a:cs typeface="Carlito"/>
              </a:rPr>
              <a:t>landings </a:t>
            </a:r>
            <a:r>
              <a:rPr lang="en-GB" spc="-5">
                <a:solidFill>
                  <a:srgbClr val="404040"/>
                </a:solidFill>
                <a:latin typeface="Carlito"/>
                <a:cs typeface="Carlito"/>
              </a:rPr>
              <a:t>with payloads of </a:t>
            </a:r>
            <a:r>
              <a:rPr lang="en-GB" spc="-45">
                <a:solidFill>
                  <a:srgbClr val="404040"/>
                </a:solidFill>
                <a:latin typeface="Carlito"/>
                <a:cs typeface="Carlito"/>
              </a:rPr>
              <a:t>zero</a:t>
            </a:r>
            <a:r>
              <a:rPr lang="en-GB" spc="-30">
                <a:solidFill>
                  <a:srgbClr val="404040"/>
                </a:solidFill>
                <a:latin typeface="Carlito"/>
                <a:cs typeface="Carlito"/>
              </a:rPr>
              <a:t> </a:t>
            </a:r>
            <a:r>
              <a:rPr lang="en-GB">
                <a:solidFill>
                  <a:srgbClr val="404040"/>
                </a:solidFill>
                <a:latin typeface="Carlito"/>
                <a:cs typeface="Carlito"/>
              </a:rPr>
              <a:t>kg.</a:t>
            </a:r>
            <a:endParaRPr lang="en-GB"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AD2DDF70-E9D8-4135-A933-EB85C87ECAB3}"/>
              </a:ext>
            </a:extLst>
          </p:cNvPr>
          <p:cNvPicPr>
            <a:picLocks noChangeAspect="1"/>
          </p:cNvPicPr>
          <p:nvPr/>
        </p:nvPicPr>
        <p:blipFill>
          <a:blip r:embed="rId3"/>
          <a:stretch>
            <a:fillRect/>
          </a:stretch>
        </p:blipFill>
        <p:spPr>
          <a:xfrm>
            <a:off x="770011" y="1634188"/>
            <a:ext cx="7407282" cy="4816257"/>
          </a:xfrm>
          <a:prstGeom prst="rect">
            <a:avLst/>
          </a:prstGeom>
        </p:spPr>
      </p:pic>
      <p:sp>
        <p:nvSpPr>
          <p:cNvPr id="6" name="TextBox 5">
            <a:extLst>
              <a:ext uri="{FF2B5EF4-FFF2-40B4-BE49-F238E27FC236}">
                <a16:creationId xmlns:a16="http://schemas.microsoft.com/office/drawing/2014/main" id="{F95DC62D-C7E9-401D-A1D9-C74F4CEE0FAF}"/>
              </a:ext>
            </a:extLst>
          </p:cNvPr>
          <p:cNvSpPr txBox="1"/>
          <p:nvPr/>
        </p:nvSpPr>
        <p:spPr>
          <a:xfrm>
            <a:off x="8313671" y="2051824"/>
            <a:ext cx="3108318" cy="1477328"/>
          </a:xfrm>
          <a:prstGeom prst="rect">
            <a:avLst/>
          </a:prstGeom>
          <a:noFill/>
        </p:spPr>
        <p:txBody>
          <a:bodyPr wrap="square" rtlCol="0">
            <a:spAutoFit/>
          </a:bodyPr>
          <a:lstStyle/>
          <a:p>
            <a:r>
              <a:rPr lang="en-GB" dirty="0">
                <a:solidFill>
                  <a:schemeClr val="bg1"/>
                </a:solidFill>
              </a:rPr>
              <a:t>Most of models have same accuracy except decision tree so we can choose on of (SVM, KNN, or Logistic Regression)</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text, electronics, screenshot&#10;&#10;Description automatically generated">
            <a:extLst>
              <a:ext uri="{FF2B5EF4-FFF2-40B4-BE49-F238E27FC236}">
                <a16:creationId xmlns:a16="http://schemas.microsoft.com/office/drawing/2014/main" id="{897D0BDB-058A-48C0-97AD-C58ED4167855}"/>
              </a:ext>
            </a:extLst>
          </p:cNvPr>
          <p:cNvPicPr>
            <a:picLocks noChangeAspect="1"/>
          </p:cNvPicPr>
          <p:nvPr/>
        </p:nvPicPr>
        <p:blipFill>
          <a:blip r:embed="rId3"/>
          <a:stretch>
            <a:fillRect/>
          </a:stretch>
        </p:blipFill>
        <p:spPr>
          <a:xfrm>
            <a:off x="770011" y="1330620"/>
            <a:ext cx="4541914" cy="3456732"/>
          </a:xfrm>
          <a:prstGeom prst="rect">
            <a:avLst/>
          </a:prstGeom>
        </p:spPr>
      </p:pic>
      <p:sp>
        <p:nvSpPr>
          <p:cNvPr id="6" name="TextBox 5">
            <a:extLst>
              <a:ext uri="{FF2B5EF4-FFF2-40B4-BE49-F238E27FC236}">
                <a16:creationId xmlns:a16="http://schemas.microsoft.com/office/drawing/2014/main" id="{AB3C7D21-AF66-4B41-9A4D-8155B1503420}"/>
              </a:ext>
            </a:extLst>
          </p:cNvPr>
          <p:cNvSpPr txBox="1"/>
          <p:nvPr/>
        </p:nvSpPr>
        <p:spPr>
          <a:xfrm>
            <a:off x="7058722" y="1728439"/>
            <a:ext cx="3293818" cy="923330"/>
          </a:xfrm>
          <a:prstGeom prst="rect">
            <a:avLst/>
          </a:prstGeom>
          <a:noFill/>
        </p:spPr>
        <p:txBody>
          <a:bodyPr wrap="square" rtlCol="0">
            <a:spAutoFit/>
          </a:bodyPr>
          <a:lstStyle/>
          <a:p>
            <a:pPr marL="12700" marR="5080" algn="just">
              <a:lnSpc>
                <a:spcPct val="100000"/>
              </a:lnSpc>
              <a:spcBef>
                <a:spcPts val="100"/>
              </a:spcBef>
            </a:pPr>
            <a:r>
              <a:rPr lang="en-GB" spc="-15" dirty="0">
                <a:solidFill>
                  <a:schemeClr val="bg1"/>
                </a:solidFill>
                <a:latin typeface="Carlito"/>
                <a:cs typeface="Carlito"/>
              </a:rPr>
              <a:t>Correct predictions are  </a:t>
            </a:r>
            <a:r>
              <a:rPr lang="en-GB" spc="-5" dirty="0">
                <a:solidFill>
                  <a:schemeClr val="bg1"/>
                </a:solidFill>
                <a:latin typeface="Carlito"/>
                <a:cs typeface="Carlito"/>
              </a:rPr>
              <a:t>on </a:t>
            </a:r>
            <a:r>
              <a:rPr lang="en-GB" dirty="0">
                <a:solidFill>
                  <a:schemeClr val="bg1"/>
                </a:solidFill>
                <a:latin typeface="Carlito"/>
                <a:cs typeface="Carlito"/>
              </a:rPr>
              <a:t>a </a:t>
            </a:r>
            <a:r>
              <a:rPr lang="en-GB" spc="-10" dirty="0">
                <a:solidFill>
                  <a:schemeClr val="bg1"/>
                </a:solidFill>
                <a:latin typeface="Carlito"/>
                <a:cs typeface="Carlito"/>
              </a:rPr>
              <a:t>diagonal </a:t>
            </a:r>
            <a:r>
              <a:rPr lang="en-GB" spc="-20" dirty="0">
                <a:solidFill>
                  <a:schemeClr val="bg1"/>
                </a:solidFill>
                <a:latin typeface="Carlito"/>
                <a:cs typeface="Carlito"/>
              </a:rPr>
              <a:t>from </a:t>
            </a:r>
            <a:r>
              <a:rPr lang="en-GB" spc="-15" dirty="0">
                <a:solidFill>
                  <a:schemeClr val="bg1"/>
                </a:solidFill>
                <a:latin typeface="Carlito"/>
                <a:cs typeface="Carlito"/>
              </a:rPr>
              <a:t>top  </a:t>
            </a:r>
            <a:r>
              <a:rPr lang="en-GB" spc="-5" dirty="0">
                <a:solidFill>
                  <a:schemeClr val="bg1"/>
                </a:solidFill>
                <a:latin typeface="Carlito"/>
                <a:cs typeface="Carlito"/>
              </a:rPr>
              <a:t>left </a:t>
            </a:r>
            <a:r>
              <a:rPr lang="en-GB" spc="-15" dirty="0">
                <a:solidFill>
                  <a:schemeClr val="bg1"/>
                </a:solidFill>
                <a:latin typeface="Carlito"/>
                <a:cs typeface="Carlito"/>
              </a:rPr>
              <a:t>to </a:t>
            </a:r>
            <a:r>
              <a:rPr lang="en-GB" spc="-20" dirty="0">
                <a:solidFill>
                  <a:schemeClr val="bg1"/>
                </a:solidFill>
                <a:latin typeface="Carlito"/>
                <a:cs typeface="Carlito"/>
              </a:rPr>
              <a:t>bottom</a:t>
            </a:r>
            <a:r>
              <a:rPr lang="en-GB" spc="-80" dirty="0">
                <a:solidFill>
                  <a:schemeClr val="bg1"/>
                </a:solidFill>
                <a:latin typeface="Carlito"/>
                <a:cs typeface="Carlito"/>
              </a:rPr>
              <a:t> </a:t>
            </a:r>
            <a:r>
              <a:rPr lang="en-GB" spc="-5" dirty="0">
                <a:solidFill>
                  <a:schemeClr val="bg1"/>
                </a:solidFill>
                <a:latin typeface="Carlito"/>
                <a:cs typeface="Carlito"/>
              </a:rPr>
              <a:t>right.</a:t>
            </a:r>
            <a:endParaRPr lang="en-GB" dirty="0">
              <a:solidFill>
                <a:schemeClr val="bg1"/>
              </a:solidFill>
              <a:latin typeface="Carlito"/>
              <a:cs typeface="Carlito"/>
            </a:endParaRPr>
          </a:p>
        </p:txBody>
      </p:sp>
      <p:sp>
        <p:nvSpPr>
          <p:cNvPr id="7" name="TextBox 6">
            <a:extLst>
              <a:ext uri="{FF2B5EF4-FFF2-40B4-BE49-F238E27FC236}">
                <a16:creationId xmlns:a16="http://schemas.microsoft.com/office/drawing/2014/main" id="{BE1FEE65-B781-4DAF-903B-EC6A0131481C}"/>
              </a:ext>
            </a:extLst>
          </p:cNvPr>
          <p:cNvSpPr txBox="1"/>
          <p:nvPr/>
        </p:nvSpPr>
        <p:spPr>
          <a:xfrm>
            <a:off x="1014761" y="4952969"/>
            <a:ext cx="9226267" cy="1949636"/>
          </a:xfrm>
          <a:prstGeom prst="rect">
            <a:avLst/>
          </a:prstGeom>
          <a:noFill/>
        </p:spPr>
        <p:txBody>
          <a:bodyPr wrap="square" rtlCol="0">
            <a:spAutoFit/>
          </a:bodyPr>
          <a:lstStyle/>
          <a:p>
            <a:pPr marL="12700" marR="158750">
              <a:lnSpc>
                <a:spcPct val="112500"/>
              </a:lnSpc>
              <a:spcBef>
                <a:spcPts val="100"/>
              </a:spcBef>
            </a:pPr>
            <a:r>
              <a:rPr lang="en-GB" spc="-5" dirty="0">
                <a:solidFill>
                  <a:schemeClr val="bg1"/>
                </a:solidFill>
                <a:latin typeface="Carlito"/>
                <a:cs typeface="Carlito"/>
              </a:rPr>
              <a:t>Since </a:t>
            </a:r>
            <a:r>
              <a:rPr lang="en-GB" dirty="0">
                <a:solidFill>
                  <a:schemeClr val="bg1"/>
                </a:solidFill>
                <a:latin typeface="Carlito"/>
                <a:cs typeface="Carlito"/>
              </a:rPr>
              <a:t>all </a:t>
            </a:r>
            <a:r>
              <a:rPr lang="en-GB" spc="-5" dirty="0">
                <a:solidFill>
                  <a:schemeClr val="bg1"/>
                </a:solidFill>
                <a:latin typeface="Carlito"/>
                <a:cs typeface="Carlito"/>
              </a:rPr>
              <a:t>models </a:t>
            </a:r>
            <a:r>
              <a:rPr lang="en-GB" spc="-25" dirty="0">
                <a:solidFill>
                  <a:schemeClr val="bg1"/>
                </a:solidFill>
                <a:latin typeface="Carlito"/>
                <a:cs typeface="Carlito"/>
              </a:rPr>
              <a:t>performed </a:t>
            </a:r>
            <a:r>
              <a:rPr lang="en-GB" spc="-5" dirty="0">
                <a:solidFill>
                  <a:schemeClr val="bg1"/>
                </a:solidFill>
                <a:latin typeface="Carlito"/>
                <a:cs typeface="Carlito"/>
              </a:rPr>
              <a:t>the </a:t>
            </a:r>
            <a:r>
              <a:rPr lang="en-GB" spc="-10" dirty="0">
                <a:solidFill>
                  <a:schemeClr val="bg1"/>
                </a:solidFill>
                <a:latin typeface="Carlito"/>
                <a:cs typeface="Carlito"/>
              </a:rPr>
              <a:t>same </a:t>
            </a:r>
            <a:r>
              <a:rPr lang="en-GB" spc="-25" dirty="0">
                <a:solidFill>
                  <a:schemeClr val="bg1"/>
                </a:solidFill>
                <a:latin typeface="Carlito"/>
                <a:cs typeface="Carlito"/>
              </a:rPr>
              <a:t>for </a:t>
            </a:r>
            <a:r>
              <a:rPr lang="en-GB" spc="-5" dirty="0">
                <a:solidFill>
                  <a:schemeClr val="bg1"/>
                </a:solidFill>
                <a:latin typeface="Carlito"/>
                <a:cs typeface="Carlito"/>
              </a:rPr>
              <a:t>the </a:t>
            </a:r>
            <a:r>
              <a:rPr lang="en-GB" spc="-20" dirty="0">
                <a:solidFill>
                  <a:schemeClr val="bg1"/>
                </a:solidFill>
                <a:latin typeface="Carlito"/>
                <a:cs typeface="Carlito"/>
              </a:rPr>
              <a:t>test set, </a:t>
            </a:r>
            <a:r>
              <a:rPr lang="en-GB" spc="-5" dirty="0">
                <a:solidFill>
                  <a:schemeClr val="bg1"/>
                </a:solidFill>
                <a:latin typeface="Carlito"/>
                <a:cs typeface="Carlito"/>
              </a:rPr>
              <a:t>the </a:t>
            </a:r>
            <a:r>
              <a:rPr lang="en-GB" spc="-20" dirty="0">
                <a:solidFill>
                  <a:schemeClr val="bg1"/>
                </a:solidFill>
                <a:latin typeface="Carlito"/>
                <a:cs typeface="Carlito"/>
              </a:rPr>
              <a:t>confusion </a:t>
            </a:r>
            <a:r>
              <a:rPr lang="en-GB" spc="-10" dirty="0">
                <a:solidFill>
                  <a:schemeClr val="bg1"/>
                </a:solidFill>
                <a:latin typeface="Carlito"/>
                <a:cs typeface="Carlito"/>
              </a:rPr>
              <a:t>matrix is </a:t>
            </a:r>
            <a:r>
              <a:rPr lang="en-GB" spc="-5" dirty="0">
                <a:solidFill>
                  <a:schemeClr val="bg1"/>
                </a:solidFill>
                <a:latin typeface="Carlito"/>
                <a:cs typeface="Carlito"/>
              </a:rPr>
              <a:t>the </a:t>
            </a:r>
            <a:r>
              <a:rPr lang="en-GB" spc="-10" dirty="0">
                <a:solidFill>
                  <a:schemeClr val="bg1"/>
                </a:solidFill>
                <a:latin typeface="Carlito"/>
                <a:cs typeface="Carlito"/>
              </a:rPr>
              <a:t>same </a:t>
            </a:r>
            <a:r>
              <a:rPr lang="en-GB" spc="-20" dirty="0">
                <a:solidFill>
                  <a:schemeClr val="bg1"/>
                </a:solidFill>
                <a:latin typeface="Carlito"/>
                <a:cs typeface="Carlito"/>
              </a:rPr>
              <a:t>across </a:t>
            </a:r>
            <a:r>
              <a:rPr lang="en-GB" dirty="0">
                <a:solidFill>
                  <a:schemeClr val="bg1"/>
                </a:solidFill>
                <a:latin typeface="Carlito"/>
                <a:cs typeface="Carlito"/>
              </a:rPr>
              <a:t>all </a:t>
            </a:r>
            <a:r>
              <a:rPr lang="en-GB" spc="-5" dirty="0">
                <a:solidFill>
                  <a:schemeClr val="bg1"/>
                </a:solidFill>
                <a:latin typeface="Carlito"/>
                <a:cs typeface="Carlito"/>
              </a:rPr>
              <a:t>models.  The </a:t>
            </a:r>
            <a:r>
              <a:rPr lang="en-GB" spc="-15" dirty="0">
                <a:solidFill>
                  <a:schemeClr val="bg1"/>
                </a:solidFill>
                <a:latin typeface="Carlito"/>
                <a:cs typeface="Carlito"/>
              </a:rPr>
              <a:t>models </a:t>
            </a:r>
            <a:r>
              <a:rPr lang="en-GB" spc="-20" dirty="0">
                <a:solidFill>
                  <a:schemeClr val="bg1"/>
                </a:solidFill>
                <a:latin typeface="Carlito"/>
                <a:cs typeface="Carlito"/>
              </a:rPr>
              <a:t>predicted </a:t>
            </a:r>
            <a:r>
              <a:rPr lang="en-GB" spc="-5" dirty="0">
                <a:solidFill>
                  <a:schemeClr val="bg1"/>
                </a:solidFill>
                <a:latin typeface="Carlito"/>
                <a:cs typeface="Carlito"/>
              </a:rPr>
              <a:t>12 </a:t>
            </a:r>
            <a:r>
              <a:rPr lang="en-GB" spc="-20" dirty="0">
                <a:solidFill>
                  <a:schemeClr val="bg1"/>
                </a:solidFill>
                <a:latin typeface="Carlito"/>
                <a:cs typeface="Carlito"/>
              </a:rPr>
              <a:t>successful </a:t>
            </a:r>
            <a:r>
              <a:rPr lang="en-GB" spc="-10" dirty="0">
                <a:solidFill>
                  <a:schemeClr val="bg1"/>
                </a:solidFill>
                <a:latin typeface="Carlito"/>
                <a:cs typeface="Carlito"/>
              </a:rPr>
              <a:t>landings </a:t>
            </a:r>
            <a:r>
              <a:rPr lang="en-GB" spc="-5" dirty="0">
                <a:solidFill>
                  <a:schemeClr val="bg1"/>
                </a:solidFill>
                <a:latin typeface="Carlito"/>
                <a:cs typeface="Carlito"/>
              </a:rPr>
              <a:t>when the true label</a:t>
            </a:r>
            <a:r>
              <a:rPr lang="en-GB" spc="275" dirty="0">
                <a:solidFill>
                  <a:schemeClr val="bg1"/>
                </a:solidFill>
                <a:latin typeface="Carlito"/>
                <a:cs typeface="Carlito"/>
              </a:rPr>
              <a:t> </a:t>
            </a:r>
            <a:r>
              <a:rPr lang="en-GB" spc="-20" dirty="0">
                <a:solidFill>
                  <a:schemeClr val="bg1"/>
                </a:solidFill>
                <a:latin typeface="Carlito"/>
                <a:cs typeface="Carlito"/>
              </a:rPr>
              <a:t>was successful </a:t>
            </a:r>
            <a:r>
              <a:rPr lang="en-GB" spc="-10" dirty="0">
                <a:solidFill>
                  <a:schemeClr val="bg1"/>
                </a:solidFill>
                <a:latin typeface="Carlito"/>
                <a:cs typeface="Carlito"/>
              </a:rPr>
              <a:t>landing.</a:t>
            </a:r>
            <a:endParaRPr lang="en-GB" dirty="0">
              <a:solidFill>
                <a:schemeClr val="bg1"/>
              </a:solidFill>
              <a:latin typeface="Carlito"/>
              <a:cs typeface="Carlito"/>
            </a:endParaRPr>
          </a:p>
          <a:p>
            <a:pPr marL="12700">
              <a:lnSpc>
                <a:spcPct val="100000"/>
              </a:lnSpc>
              <a:spcBef>
                <a:spcPts val="405"/>
              </a:spcBef>
            </a:pPr>
            <a:r>
              <a:rPr lang="en-GB" spc="-5" dirty="0">
                <a:solidFill>
                  <a:schemeClr val="bg1"/>
                </a:solidFill>
                <a:latin typeface="Carlito"/>
                <a:cs typeface="Carlito"/>
              </a:rPr>
              <a:t>The </a:t>
            </a:r>
            <a:r>
              <a:rPr lang="en-GB" spc="-15" dirty="0">
                <a:solidFill>
                  <a:schemeClr val="bg1"/>
                </a:solidFill>
                <a:latin typeface="Carlito"/>
                <a:cs typeface="Carlito"/>
              </a:rPr>
              <a:t>models </a:t>
            </a:r>
            <a:r>
              <a:rPr lang="en-GB" spc="-20" dirty="0">
                <a:solidFill>
                  <a:schemeClr val="bg1"/>
                </a:solidFill>
                <a:latin typeface="Carlito"/>
                <a:cs typeface="Carlito"/>
              </a:rPr>
              <a:t>predicted </a:t>
            </a:r>
            <a:r>
              <a:rPr lang="en-GB" spc="-5" dirty="0">
                <a:solidFill>
                  <a:schemeClr val="bg1"/>
                </a:solidFill>
                <a:latin typeface="Carlito"/>
                <a:cs typeface="Carlito"/>
              </a:rPr>
              <a:t>3 </a:t>
            </a:r>
            <a:r>
              <a:rPr lang="en-GB" spc="-20" dirty="0">
                <a:solidFill>
                  <a:schemeClr val="bg1"/>
                </a:solidFill>
                <a:latin typeface="Carlito"/>
                <a:cs typeface="Carlito"/>
              </a:rPr>
              <a:t>unsuccessful </a:t>
            </a:r>
            <a:r>
              <a:rPr lang="en-GB" spc="-10" dirty="0">
                <a:solidFill>
                  <a:schemeClr val="bg1"/>
                </a:solidFill>
                <a:latin typeface="Carlito"/>
                <a:cs typeface="Carlito"/>
              </a:rPr>
              <a:t>landings </a:t>
            </a:r>
            <a:r>
              <a:rPr lang="en-GB" spc="-5" dirty="0">
                <a:solidFill>
                  <a:schemeClr val="bg1"/>
                </a:solidFill>
                <a:latin typeface="Carlito"/>
                <a:cs typeface="Carlito"/>
              </a:rPr>
              <a:t>when the true label </a:t>
            </a:r>
            <a:r>
              <a:rPr lang="en-GB" spc="-15" dirty="0">
                <a:solidFill>
                  <a:schemeClr val="bg1"/>
                </a:solidFill>
                <a:latin typeface="Carlito"/>
                <a:cs typeface="Carlito"/>
              </a:rPr>
              <a:t>was </a:t>
            </a:r>
            <a:r>
              <a:rPr lang="en-GB" spc="-20" dirty="0">
                <a:solidFill>
                  <a:schemeClr val="bg1"/>
                </a:solidFill>
                <a:latin typeface="Carlito"/>
                <a:cs typeface="Carlito"/>
              </a:rPr>
              <a:t>unsuccessful</a:t>
            </a:r>
            <a:r>
              <a:rPr lang="en-GB" spc="140" dirty="0">
                <a:solidFill>
                  <a:schemeClr val="bg1"/>
                </a:solidFill>
                <a:latin typeface="Carlito"/>
                <a:cs typeface="Carlito"/>
              </a:rPr>
              <a:t> </a:t>
            </a:r>
            <a:r>
              <a:rPr lang="en-GB" spc="-10" dirty="0">
                <a:solidFill>
                  <a:schemeClr val="bg1"/>
                </a:solidFill>
                <a:latin typeface="Carlito"/>
                <a:cs typeface="Carlito"/>
              </a:rPr>
              <a:t>landing.</a:t>
            </a:r>
            <a:endParaRPr lang="en-GB" dirty="0">
              <a:solidFill>
                <a:schemeClr val="bg1"/>
              </a:solidFill>
              <a:latin typeface="Carlito"/>
              <a:cs typeface="Carlito"/>
            </a:endParaRPr>
          </a:p>
          <a:p>
            <a:pPr marL="12700" marR="5080">
              <a:lnSpc>
                <a:spcPts val="2330"/>
              </a:lnSpc>
              <a:spcBef>
                <a:spcPts val="135"/>
              </a:spcBef>
            </a:pPr>
            <a:r>
              <a:rPr lang="en-GB" spc="-5" dirty="0">
                <a:solidFill>
                  <a:schemeClr val="bg1"/>
                </a:solidFill>
                <a:latin typeface="Carlito"/>
                <a:cs typeface="Carlito"/>
              </a:rPr>
              <a:t>The </a:t>
            </a:r>
            <a:r>
              <a:rPr lang="en-GB" spc="-15" dirty="0">
                <a:solidFill>
                  <a:schemeClr val="bg1"/>
                </a:solidFill>
                <a:latin typeface="Carlito"/>
                <a:cs typeface="Carlito"/>
              </a:rPr>
              <a:t>models </a:t>
            </a:r>
            <a:r>
              <a:rPr lang="en-GB" spc="-20" dirty="0">
                <a:solidFill>
                  <a:schemeClr val="bg1"/>
                </a:solidFill>
                <a:latin typeface="Carlito"/>
                <a:cs typeface="Carlito"/>
              </a:rPr>
              <a:t>predicted </a:t>
            </a:r>
            <a:r>
              <a:rPr lang="en-GB" spc="-5" dirty="0">
                <a:solidFill>
                  <a:schemeClr val="bg1"/>
                </a:solidFill>
                <a:latin typeface="Carlito"/>
                <a:cs typeface="Carlito"/>
              </a:rPr>
              <a:t>3 </a:t>
            </a:r>
            <a:r>
              <a:rPr lang="en-GB" spc="-20" dirty="0">
                <a:solidFill>
                  <a:schemeClr val="bg1"/>
                </a:solidFill>
                <a:latin typeface="Carlito"/>
                <a:cs typeface="Carlito"/>
              </a:rPr>
              <a:t>successful </a:t>
            </a:r>
            <a:r>
              <a:rPr lang="en-GB" spc="-10" dirty="0">
                <a:solidFill>
                  <a:schemeClr val="bg1"/>
                </a:solidFill>
                <a:latin typeface="Carlito"/>
                <a:cs typeface="Carlito"/>
              </a:rPr>
              <a:t>landings </a:t>
            </a:r>
            <a:r>
              <a:rPr lang="en-GB" spc="-5" dirty="0">
                <a:solidFill>
                  <a:schemeClr val="bg1"/>
                </a:solidFill>
                <a:latin typeface="Carlito"/>
                <a:cs typeface="Carlito"/>
              </a:rPr>
              <a:t>when the true label </a:t>
            </a:r>
            <a:r>
              <a:rPr lang="en-GB" spc="-20" dirty="0">
                <a:solidFill>
                  <a:schemeClr val="bg1"/>
                </a:solidFill>
                <a:latin typeface="Carlito"/>
                <a:cs typeface="Carlito"/>
              </a:rPr>
              <a:t>was unsuccessful </a:t>
            </a:r>
            <a:r>
              <a:rPr lang="en-GB" spc="-10" dirty="0">
                <a:solidFill>
                  <a:schemeClr val="bg1"/>
                </a:solidFill>
                <a:latin typeface="Carlito"/>
                <a:cs typeface="Carlito"/>
              </a:rPr>
              <a:t>landings </a:t>
            </a:r>
            <a:r>
              <a:rPr lang="en-GB" spc="-20" dirty="0">
                <a:solidFill>
                  <a:schemeClr val="bg1"/>
                </a:solidFill>
                <a:latin typeface="Carlito"/>
                <a:cs typeface="Carlito"/>
              </a:rPr>
              <a:t>(false positives).  </a:t>
            </a:r>
            <a:r>
              <a:rPr lang="en-GB" spc="-15" dirty="0">
                <a:solidFill>
                  <a:schemeClr val="bg1"/>
                </a:solidFill>
                <a:latin typeface="Carlito"/>
                <a:cs typeface="Carlito"/>
              </a:rPr>
              <a:t>Our </a:t>
            </a:r>
            <a:r>
              <a:rPr lang="en-GB" spc="-5" dirty="0">
                <a:solidFill>
                  <a:schemeClr val="bg1"/>
                </a:solidFill>
                <a:latin typeface="Carlito"/>
                <a:cs typeface="Carlito"/>
              </a:rPr>
              <a:t>models </a:t>
            </a:r>
            <a:r>
              <a:rPr lang="en-GB" spc="-20" dirty="0">
                <a:solidFill>
                  <a:schemeClr val="bg1"/>
                </a:solidFill>
                <a:latin typeface="Carlito"/>
                <a:cs typeface="Carlito"/>
              </a:rPr>
              <a:t>over predict successful</a:t>
            </a:r>
            <a:r>
              <a:rPr lang="en-GB" spc="130" dirty="0">
                <a:solidFill>
                  <a:schemeClr val="bg1"/>
                </a:solidFill>
                <a:latin typeface="Carlito"/>
                <a:cs typeface="Carlito"/>
              </a:rPr>
              <a:t> </a:t>
            </a:r>
            <a:r>
              <a:rPr lang="en-GB" spc="-10" dirty="0">
                <a:solidFill>
                  <a:schemeClr val="bg1"/>
                </a:solidFill>
                <a:latin typeface="Carlito"/>
                <a:cs typeface="Carlito"/>
              </a:rPr>
              <a:t>landings.</a:t>
            </a:r>
            <a:endParaRPr lang="en-GB" dirty="0">
              <a:solidFill>
                <a:schemeClr val="bg1"/>
              </a:solidFill>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12192000" cy="4351337"/>
          </a:xfrm>
          <a:prstGeom prst="rect">
            <a:avLst/>
          </a:prstGeom>
        </p:spPr>
        <p:txBody>
          <a:bodyPr>
            <a:normAutofit lnSpcReduction="10000"/>
          </a:bodyPr>
          <a:lstStyle/>
          <a:p>
            <a:pPr>
              <a:lnSpc>
                <a:spcPct val="100000"/>
              </a:lnSpc>
              <a:spcBef>
                <a:spcPts val="1400"/>
              </a:spcBef>
            </a:pPr>
            <a:r>
              <a:rPr lang="en-GB" sz="2200" b="1" dirty="0">
                <a:solidFill>
                  <a:schemeClr val="accent3">
                    <a:lumMod val="25000"/>
                  </a:schemeClr>
                </a:solidFill>
                <a:latin typeface="Abadi" panose="020B0604020104020204" pitchFamily="34" charset="0"/>
              </a:rPr>
              <a:t>Our mission: to create a machine learning model for Space Y to compete against SpaceX in a space race.</a:t>
            </a:r>
            <a:r>
              <a:rPr lang="en-US" sz="2200" b="1" dirty="0">
                <a:solidFill>
                  <a:schemeClr val="accent3">
                    <a:lumMod val="25000"/>
                  </a:schemeClr>
                </a:solidFill>
                <a:latin typeface="Abadi" panose="020B0604020104020204" pitchFamily="34" charset="0"/>
              </a:rPr>
              <a:t>Point 2</a:t>
            </a:r>
          </a:p>
          <a:p>
            <a:pPr>
              <a:lnSpc>
                <a:spcPct val="100000"/>
              </a:lnSpc>
              <a:spcBef>
                <a:spcPts val="1400"/>
              </a:spcBef>
            </a:pPr>
            <a:r>
              <a:rPr lang="en-GB" sz="2200" b="1" dirty="0">
                <a:solidFill>
                  <a:schemeClr val="accent3">
                    <a:lumMod val="25000"/>
                  </a:schemeClr>
                </a:solidFill>
                <a:latin typeface="Abadi" panose="020B0604020104020204" pitchFamily="34" charset="0"/>
              </a:rPr>
              <a:t>The model's purpose is to forecast when Stage 1 will successfully land so that $100 million can be saved.</a:t>
            </a:r>
            <a:r>
              <a:rPr lang="en-US" sz="2200" b="1" dirty="0">
                <a:solidFill>
                  <a:schemeClr val="accent3">
                    <a:lumMod val="25000"/>
                  </a:schemeClr>
                </a:solidFill>
                <a:latin typeface="Abadi" panose="020B0604020104020204" pitchFamily="34" charset="0"/>
              </a:rPr>
              <a:t>Point 4</a:t>
            </a:r>
          </a:p>
          <a:p>
            <a:pPr>
              <a:lnSpc>
                <a:spcPct val="100000"/>
              </a:lnSpc>
              <a:spcBef>
                <a:spcPts val="1400"/>
              </a:spcBef>
            </a:pPr>
            <a:r>
              <a:rPr lang="en-GB" sz="2200" b="1" dirty="0">
                <a:solidFill>
                  <a:schemeClr val="accent3">
                    <a:lumMod val="25000"/>
                  </a:schemeClr>
                </a:solidFill>
                <a:latin typeface="Abadi" panose="020B0604020104020204" pitchFamily="34" charset="0"/>
              </a:rPr>
              <a:t>Web scraped the SpaceX Wikipedia page and used data from a public SpaceX API.</a:t>
            </a:r>
          </a:p>
          <a:p>
            <a:pPr>
              <a:spcBef>
                <a:spcPts val="1400"/>
              </a:spcBef>
            </a:pPr>
            <a:r>
              <a:rPr lang="en-GB" sz="2400" b="1" spc="-25" dirty="0">
                <a:solidFill>
                  <a:srgbClr val="404040"/>
                </a:solidFill>
                <a:latin typeface="Carlito"/>
                <a:cs typeface="Carlito"/>
              </a:rPr>
              <a:t>Created data </a:t>
            </a:r>
            <a:r>
              <a:rPr lang="en-GB" sz="2400" b="1" spc="-5" dirty="0">
                <a:solidFill>
                  <a:srgbClr val="404040"/>
                </a:solidFill>
                <a:latin typeface="Carlito"/>
                <a:cs typeface="Carlito"/>
              </a:rPr>
              <a:t>labels </a:t>
            </a:r>
            <a:r>
              <a:rPr lang="en-GB" sz="2400" b="1" dirty="0">
                <a:solidFill>
                  <a:srgbClr val="404040"/>
                </a:solidFill>
                <a:latin typeface="Carlito"/>
                <a:cs typeface="Carlito"/>
              </a:rPr>
              <a:t>and </a:t>
            </a:r>
            <a:r>
              <a:rPr lang="en-GB" sz="2400" b="1" spc="-25" dirty="0">
                <a:solidFill>
                  <a:srgbClr val="404040"/>
                </a:solidFill>
                <a:latin typeface="Carlito"/>
                <a:cs typeface="Carlito"/>
              </a:rPr>
              <a:t>stored data into </a:t>
            </a:r>
            <a:r>
              <a:rPr lang="en-GB" sz="2400" b="1" dirty="0">
                <a:solidFill>
                  <a:srgbClr val="404040"/>
                </a:solidFill>
                <a:latin typeface="Carlito"/>
                <a:cs typeface="Carlito"/>
              </a:rPr>
              <a:t>a </a:t>
            </a:r>
            <a:r>
              <a:rPr lang="en-GB" sz="2400" b="1" spc="-5" dirty="0">
                <a:solidFill>
                  <a:srgbClr val="404040"/>
                </a:solidFill>
                <a:latin typeface="Carlito"/>
                <a:cs typeface="Carlito"/>
              </a:rPr>
              <a:t>DB2 SQL</a:t>
            </a:r>
            <a:r>
              <a:rPr lang="en-GB" sz="2400" b="1" spc="-15" dirty="0">
                <a:solidFill>
                  <a:srgbClr val="404040"/>
                </a:solidFill>
                <a:latin typeface="Carlito"/>
                <a:cs typeface="Carlito"/>
              </a:rPr>
              <a:t> </a:t>
            </a:r>
            <a:r>
              <a:rPr lang="en-GB" sz="2400" b="1" spc="-5" dirty="0">
                <a:solidFill>
                  <a:srgbClr val="404040"/>
                </a:solidFill>
                <a:latin typeface="Carlito"/>
                <a:cs typeface="Carlito"/>
              </a:rPr>
              <a:t>database</a:t>
            </a:r>
            <a:endParaRPr lang="en-GB" sz="2400" b="1" dirty="0">
              <a:latin typeface="Carlito"/>
              <a:cs typeface="Carlito"/>
            </a:endParaRPr>
          </a:p>
          <a:p>
            <a:pPr>
              <a:spcBef>
                <a:spcPts val="1400"/>
              </a:spcBef>
            </a:pPr>
            <a:r>
              <a:rPr lang="en-GB" sz="2400" b="1" spc="-25" dirty="0">
                <a:solidFill>
                  <a:srgbClr val="404040"/>
                </a:solidFill>
                <a:latin typeface="Carlito"/>
                <a:cs typeface="Carlito"/>
              </a:rPr>
              <a:t>Created </a:t>
            </a:r>
            <a:r>
              <a:rPr lang="en-GB" sz="2400" b="1" dirty="0">
                <a:solidFill>
                  <a:srgbClr val="404040"/>
                </a:solidFill>
                <a:latin typeface="Carlito"/>
                <a:cs typeface="Carlito"/>
              </a:rPr>
              <a:t>a </a:t>
            </a:r>
            <a:r>
              <a:rPr lang="en-GB" sz="2400" b="1" spc="-5" dirty="0">
                <a:solidFill>
                  <a:srgbClr val="404040"/>
                </a:solidFill>
                <a:latin typeface="Carlito"/>
                <a:cs typeface="Carlito"/>
              </a:rPr>
              <a:t>dashboard </a:t>
            </a:r>
            <a:r>
              <a:rPr lang="en-GB" sz="2400" b="1" spc="-25" dirty="0">
                <a:solidFill>
                  <a:srgbClr val="404040"/>
                </a:solidFill>
                <a:latin typeface="Carlito"/>
                <a:cs typeface="Carlito"/>
              </a:rPr>
              <a:t>for</a:t>
            </a:r>
            <a:r>
              <a:rPr lang="en-GB" sz="2400" b="1" spc="-125" dirty="0">
                <a:solidFill>
                  <a:srgbClr val="404040"/>
                </a:solidFill>
                <a:latin typeface="Carlito"/>
                <a:cs typeface="Carlito"/>
              </a:rPr>
              <a:t> </a:t>
            </a:r>
            <a:r>
              <a:rPr lang="en-GB" sz="2400" b="1" spc="-20" dirty="0">
                <a:solidFill>
                  <a:srgbClr val="404040"/>
                </a:solidFill>
                <a:latin typeface="Carlito"/>
                <a:cs typeface="Carlito"/>
              </a:rPr>
              <a:t>visualization</a:t>
            </a:r>
            <a:endParaRPr lang="en-GB" sz="2400" b="1" dirty="0">
              <a:latin typeface="Carlito"/>
              <a:cs typeface="Carlito"/>
            </a:endParaRPr>
          </a:p>
          <a:p>
            <a:pPr>
              <a:spcBef>
                <a:spcPts val="1400"/>
              </a:spcBef>
            </a:pPr>
            <a:r>
              <a:rPr lang="en-GB" sz="2400" b="1" spc="-50" dirty="0">
                <a:solidFill>
                  <a:srgbClr val="404040"/>
                </a:solidFill>
                <a:latin typeface="Carlito"/>
                <a:cs typeface="Carlito"/>
              </a:rPr>
              <a:t>We </a:t>
            </a:r>
            <a:r>
              <a:rPr lang="en-GB" sz="2400" b="1" spc="-25" dirty="0">
                <a:solidFill>
                  <a:srgbClr val="404040"/>
                </a:solidFill>
                <a:latin typeface="Carlito"/>
                <a:cs typeface="Carlito"/>
              </a:rPr>
              <a:t>created </a:t>
            </a:r>
            <a:r>
              <a:rPr lang="en-GB" sz="2400" b="1" dirty="0">
                <a:solidFill>
                  <a:srgbClr val="404040"/>
                </a:solidFill>
                <a:latin typeface="Carlito"/>
                <a:cs typeface="Carlito"/>
              </a:rPr>
              <a:t>a machine learning model </a:t>
            </a:r>
            <a:r>
              <a:rPr lang="en-GB" sz="2400" b="1" spc="-5" dirty="0">
                <a:solidFill>
                  <a:srgbClr val="404040"/>
                </a:solidFill>
                <a:latin typeface="Carlito"/>
                <a:cs typeface="Carlito"/>
              </a:rPr>
              <a:t>with </a:t>
            </a:r>
            <a:r>
              <a:rPr lang="en-GB" sz="2400" b="1" dirty="0">
                <a:solidFill>
                  <a:srgbClr val="404040"/>
                </a:solidFill>
                <a:latin typeface="Carlito"/>
                <a:cs typeface="Carlito"/>
              </a:rPr>
              <a:t>an </a:t>
            </a:r>
            <a:r>
              <a:rPr lang="en-GB" sz="2400" b="1" spc="-5" dirty="0">
                <a:solidFill>
                  <a:srgbClr val="404040"/>
                </a:solidFill>
                <a:latin typeface="Carlito"/>
                <a:cs typeface="Carlito"/>
              </a:rPr>
              <a:t>accuracy of</a:t>
            </a:r>
            <a:r>
              <a:rPr lang="en-GB" sz="2400" b="1" spc="-105" dirty="0">
                <a:solidFill>
                  <a:srgbClr val="404040"/>
                </a:solidFill>
                <a:latin typeface="Carlito"/>
                <a:cs typeface="Carlito"/>
              </a:rPr>
              <a:t> </a:t>
            </a:r>
            <a:r>
              <a:rPr lang="en-GB" sz="2400" b="1" dirty="0">
                <a:solidFill>
                  <a:srgbClr val="404040"/>
                </a:solidFill>
                <a:latin typeface="Carlito"/>
                <a:cs typeface="Carlito"/>
              </a:rPr>
              <a:t>83%</a:t>
            </a:r>
            <a:endParaRPr lang="en-GB" sz="2400" b="1" dirty="0">
              <a:latin typeface="Carlito"/>
              <a:cs typeface="Carlito"/>
            </a:endParaRPr>
          </a:p>
          <a:p>
            <a:pPr>
              <a:lnSpc>
                <a:spcPct val="100000"/>
              </a:lnSpc>
              <a:spcBef>
                <a:spcPts val="1400"/>
              </a:spcBef>
            </a:pPr>
            <a:r>
              <a:rPr lang="en-GB" sz="2200" b="1" dirty="0">
                <a:solidFill>
                  <a:schemeClr val="accent3">
                    <a:lumMod val="25000"/>
                  </a:schemeClr>
                </a:solidFill>
                <a:latin typeface="Abadi" panose="020B0604020104020204" pitchFamily="34" charset="0"/>
              </a:rPr>
              <a:t>More data should be collected if at all possible in order to better establish the optimum machine learning model and increase accuracy.</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GB" sz="2400" dirty="0">
                <a:hlinkClick r:id="rId4"/>
              </a:rPr>
              <a:t>GitHub - </a:t>
            </a:r>
            <a:r>
              <a:rPr lang="en-GB" sz="2400" dirty="0" err="1">
                <a:hlinkClick r:id="rId4"/>
              </a:rPr>
              <a:t>bikawi</a:t>
            </a:r>
            <a:r>
              <a:rPr lang="en-GB" sz="2400" dirty="0">
                <a:hlinkClick r:id="rId4"/>
              </a:rPr>
              <a:t>/Applied-Data-Science-Capstone: In this repository you will find all labs provided by the IBM course with my solution, you can use it to widen your scope of the solution while you solving these labs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63534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Collecting data from SpaceX API and SpaceX Wiki Page and combining them.</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landing in two categories, successful(good outcome), and unsuccessful(bad outcome).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by two processes combined with each other, the first one is SpaceX public API by requesting it, the second is from SpaceX Wiki page by web scraping the tables required for the project.</a:t>
            </a:r>
          </a:p>
          <a:p>
            <a:pPr>
              <a:lnSpc>
                <a:spcPct val="100000"/>
              </a:lnSpc>
              <a:spcBef>
                <a:spcPts val="1400"/>
              </a:spcBef>
            </a:pPr>
            <a:r>
              <a:rPr lang="en-US" sz="2200" dirty="0">
                <a:solidFill>
                  <a:schemeClr val="accent3">
                    <a:lumMod val="25000"/>
                  </a:schemeClr>
                </a:solidFill>
                <a:latin typeface="Abadi" panose="020B0604020104020204" pitchFamily="34" charset="0"/>
              </a:rPr>
              <a:t>Next slides will show a flow chart of these two processes.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998720" cy="4225925"/>
          </a:xfrm>
          <a:prstGeom prst="rect">
            <a:avLst/>
          </a:prstGeom>
        </p:spPr>
        <p:txBody>
          <a:bodyPr vert="horz" lIns="91440" tIns="45720" rIns="91440" bIns="45720" rtlCol="0" anchor="t">
            <a:normAutofit fontScale="92500" lnSpcReduction="20000"/>
          </a:bodyPr>
          <a:lstStyle/>
          <a:p>
            <a:pPr marL="12700">
              <a:lnSpc>
                <a:spcPts val="2300"/>
              </a:lnSpc>
              <a:spcBef>
                <a:spcPts val="1200"/>
              </a:spcBef>
            </a:pPr>
            <a:r>
              <a:rPr lang="en-US" sz="2400" b="1" spc="-30" dirty="0">
                <a:solidFill>
                  <a:srgbClr val="404040"/>
                </a:solidFill>
                <a:latin typeface="Carlito"/>
                <a:cs typeface="Carlito"/>
              </a:rPr>
              <a:t>SpaceX API Data Columns: </a:t>
            </a:r>
            <a:r>
              <a:rPr lang="en-US" sz="2400" spc="-30" dirty="0">
                <a:solidFill>
                  <a:srgbClr val="404040"/>
                </a:solidFill>
                <a:latin typeface="Carlito"/>
                <a:cs typeface="Carlito"/>
              </a:rPr>
              <a:t>FlightNumber, </a:t>
            </a:r>
            <a:r>
              <a:rPr lang="en-US" sz="2400" spc="-20" dirty="0">
                <a:solidFill>
                  <a:srgbClr val="404040"/>
                </a:solidFill>
                <a:latin typeface="Carlito"/>
                <a:cs typeface="Carlito"/>
              </a:rPr>
              <a:t>Date, </a:t>
            </a:r>
            <a:r>
              <a:rPr lang="en-US" sz="2400" spc="-25" dirty="0">
                <a:solidFill>
                  <a:srgbClr val="404040"/>
                </a:solidFill>
                <a:latin typeface="Carlito"/>
                <a:cs typeface="Carlito"/>
              </a:rPr>
              <a:t>BoosterVersion, </a:t>
            </a:r>
            <a:r>
              <a:rPr lang="en-US" sz="2400" spc="-20" dirty="0">
                <a:solidFill>
                  <a:srgbClr val="404040"/>
                </a:solidFill>
                <a:latin typeface="Carlito"/>
                <a:cs typeface="Carlito"/>
              </a:rPr>
              <a:t>PayloadMass, </a:t>
            </a:r>
            <a:r>
              <a:rPr lang="en-US" sz="2400" spc="-5" dirty="0">
                <a:solidFill>
                  <a:srgbClr val="404040"/>
                </a:solidFill>
                <a:latin typeface="Carlito"/>
                <a:cs typeface="Carlito"/>
              </a:rPr>
              <a:t>Orbit, LaunchSite, </a:t>
            </a:r>
            <a:r>
              <a:rPr lang="en-US" sz="2400" spc="-15" dirty="0">
                <a:solidFill>
                  <a:srgbClr val="404040"/>
                </a:solidFill>
                <a:latin typeface="Carlito"/>
                <a:cs typeface="Carlito"/>
              </a:rPr>
              <a:t>Outcome, </a:t>
            </a:r>
            <a:r>
              <a:rPr lang="en-US" sz="2400" spc="-5" dirty="0">
                <a:solidFill>
                  <a:srgbClr val="404040"/>
                </a:solidFill>
                <a:latin typeface="Carlito"/>
                <a:cs typeface="Carlito"/>
              </a:rPr>
              <a:t>Flights,</a:t>
            </a:r>
            <a:r>
              <a:rPr lang="en-US" sz="2400" spc="55" dirty="0">
                <a:solidFill>
                  <a:srgbClr val="404040"/>
                </a:solidFill>
                <a:latin typeface="Carlito"/>
                <a:cs typeface="Carlito"/>
              </a:rPr>
              <a:t> </a:t>
            </a:r>
            <a:r>
              <a:rPr lang="en-US" sz="2400" dirty="0">
                <a:solidFill>
                  <a:srgbClr val="404040"/>
                </a:solidFill>
                <a:latin typeface="Carlito"/>
                <a:cs typeface="Carlito"/>
              </a:rPr>
              <a:t>GridFins, </a:t>
            </a:r>
            <a:r>
              <a:rPr lang="en-US" sz="2400" spc="-5" dirty="0">
                <a:solidFill>
                  <a:srgbClr val="404040"/>
                </a:solidFill>
                <a:latin typeface="Carlito"/>
                <a:cs typeface="Carlito"/>
              </a:rPr>
              <a:t>Reused, Legs, </a:t>
            </a:r>
            <a:r>
              <a:rPr lang="en-US" sz="2400" spc="-10" dirty="0">
                <a:solidFill>
                  <a:srgbClr val="404040"/>
                </a:solidFill>
                <a:latin typeface="Carlito"/>
                <a:cs typeface="Carlito"/>
              </a:rPr>
              <a:t>LandingPad, </a:t>
            </a:r>
            <a:r>
              <a:rPr lang="en-US" sz="2400" dirty="0">
                <a:solidFill>
                  <a:srgbClr val="404040"/>
                </a:solidFill>
                <a:latin typeface="Carlito"/>
                <a:cs typeface="Carlito"/>
              </a:rPr>
              <a:t>Block, </a:t>
            </a:r>
            <a:r>
              <a:rPr lang="en-US" sz="2400" spc="-10" dirty="0">
                <a:solidFill>
                  <a:srgbClr val="404040"/>
                </a:solidFill>
                <a:latin typeface="Carlito"/>
                <a:cs typeface="Carlito"/>
              </a:rPr>
              <a:t>ReusedCount, </a:t>
            </a:r>
            <a:r>
              <a:rPr lang="en-US" sz="2400" spc="-5" dirty="0">
                <a:solidFill>
                  <a:srgbClr val="404040"/>
                </a:solidFill>
                <a:latin typeface="Carlito"/>
                <a:cs typeface="Carlito"/>
              </a:rPr>
              <a:t>Serial, Longitude,</a:t>
            </a:r>
            <a:r>
              <a:rPr lang="en-US" sz="2400" spc="-229" dirty="0">
                <a:solidFill>
                  <a:srgbClr val="404040"/>
                </a:solidFill>
                <a:latin typeface="Carlito"/>
                <a:cs typeface="Carlito"/>
              </a:rPr>
              <a:t> </a:t>
            </a:r>
            <a:r>
              <a:rPr lang="en-US" sz="2400" spc="-5" dirty="0">
                <a:solidFill>
                  <a:srgbClr val="404040"/>
                </a:solidFill>
                <a:latin typeface="Carlito"/>
                <a:cs typeface="Carlito"/>
              </a:rPr>
              <a:t>Latitude</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GB" sz="2400" dirty="0">
                <a:hlinkClick r:id="rId4"/>
              </a:rPr>
              <a:t>Applied-Data-Science-Capstone/Complete the Data Collection API </a:t>
            </a:r>
            <a:r>
              <a:rPr lang="en-GB" sz="2400" dirty="0" err="1">
                <a:hlinkClick r:id="rId4"/>
              </a:rPr>
              <a:t>Lab.ipynb</a:t>
            </a:r>
            <a:r>
              <a:rPr lang="en-GB" sz="2400" dirty="0">
                <a:hlinkClick r:id="rId4"/>
              </a:rPr>
              <a:t> at main · </a:t>
            </a:r>
            <a:r>
              <a:rPr lang="en-GB" sz="2400" dirty="0" err="1">
                <a:hlinkClick r:id="rId4"/>
              </a:rPr>
              <a:t>bikawi</a:t>
            </a:r>
            <a:r>
              <a:rPr lang="en-GB" sz="2400" dirty="0">
                <a:hlinkClick r:id="rId4"/>
              </a:rPr>
              <a:t>/Applied-Data-Science-Capstone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Flowchart: Connector 6">
            <a:extLst>
              <a:ext uri="{FF2B5EF4-FFF2-40B4-BE49-F238E27FC236}">
                <a16:creationId xmlns:a16="http://schemas.microsoft.com/office/drawing/2014/main" id="{E4A04779-94AC-4E5C-84E2-09429B7FD662}"/>
              </a:ext>
            </a:extLst>
          </p:cNvPr>
          <p:cNvSpPr/>
          <p:nvPr/>
        </p:nvSpPr>
        <p:spPr>
          <a:xfrm>
            <a:off x="4998720" y="1600200"/>
            <a:ext cx="1905000"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D27C071-792B-4F07-9B14-56CF678F1288}"/>
              </a:ext>
            </a:extLst>
          </p:cNvPr>
          <p:cNvSpPr txBox="1"/>
          <p:nvPr/>
        </p:nvSpPr>
        <p:spPr>
          <a:xfrm>
            <a:off x="5295900" y="1908155"/>
            <a:ext cx="1310640" cy="861774"/>
          </a:xfrm>
          <a:prstGeom prst="rect">
            <a:avLst/>
          </a:prstGeom>
          <a:noFill/>
        </p:spPr>
        <p:txBody>
          <a:bodyPr wrap="square" rtlCol="0">
            <a:spAutoFit/>
          </a:bodyPr>
          <a:lstStyle/>
          <a:p>
            <a:pPr algn="ctr"/>
            <a:r>
              <a:rPr lang="en-US" sz="1600" dirty="0"/>
              <a:t>Request</a:t>
            </a:r>
          </a:p>
          <a:p>
            <a:pPr algn="ctr"/>
            <a:r>
              <a:rPr lang="en-US" sz="1600" dirty="0"/>
              <a:t>(SpaceX</a:t>
            </a:r>
          </a:p>
          <a:p>
            <a:pPr algn="ctr"/>
            <a:r>
              <a:rPr lang="en-US" sz="1600" dirty="0"/>
              <a:t>API)</a:t>
            </a:r>
          </a:p>
        </p:txBody>
      </p:sp>
      <p:cxnSp>
        <p:nvCxnSpPr>
          <p:cNvPr id="11" name="Straight Connector 10">
            <a:extLst>
              <a:ext uri="{FF2B5EF4-FFF2-40B4-BE49-F238E27FC236}">
                <a16:creationId xmlns:a16="http://schemas.microsoft.com/office/drawing/2014/main" id="{374AD8D3-0482-4073-942A-10909080E57B}"/>
              </a:ext>
            </a:extLst>
          </p:cNvPr>
          <p:cNvCxnSpPr>
            <a:cxnSpLocks/>
          </p:cNvCxnSpPr>
          <p:nvPr/>
        </p:nvCxnSpPr>
        <p:spPr>
          <a:xfrm flipH="1">
            <a:off x="5951212" y="3112912"/>
            <a:ext cx="3" cy="277448"/>
          </a:xfrm>
          <a:prstGeom prst="line">
            <a:avLst/>
          </a:prstGeom>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7349302A-0135-4C96-AF57-6408D57F3335}"/>
              </a:ext>
            </a:extLst>
          </p:cNvPr>
          <p:cNvSpPr/>
          <p:nvPr/>
        </p:nvSpPr>
        <p:spPr>
          <a:xfrm>
            <a:off x="4998719" y="3416888"/>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Get JSON File from API</a:t>
            </a:r>
          </a:p>
        </p:txBody>
      </p:sp>
      <p:cxnSp>
        <p:nvCxnSpPr>
          <p:cNvPr id="17" name="Straight Connector 16">
            <a:extLst>
              <a:ext uri="{FF2B5EF4-FFF2-40B4-BE49-F238E27FC236}">
                <a16:creationId xmlns:a16="http://schemas.microsoft.com/office/drawing/2014/main" id="{8CBA4547-E4A9-4224-89D5-47C2DB8C469C}"/>
              </a:ext>
            </a:extLst>
          </p:cNvPr>
          <p:cNvCxnSpPr>
            <a:cxnSpLocks/>
          </p:cNvCxnSpPr>
          <p:nvPr/>
        </p:nvCxnSpPr>
        <p:spPr>
          <a:xfrm flipH="1">
            <a:off x="7810492" y="3448979"/>
            <a:ext cx="3" cy="277448"/>
          </a:xfrm>
          <a:prstGeom prst="line">
            <a:avLst/>
          </a:prstGeom>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0C290D74-2D4A-45C4-9853-6709DC07EAC7}"/>
              </a:ext>
            </a:extLst>
          </p:cNvPr>
          <p:cNvSpPr/>
          <p:nvPr/>
        </p:nvSpPr>
        <p:spPr>
          <a:xfrm>
            <a:off x="4998718" y="5164653"/>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Normalize the JSON file to Dataframe</a:t>
            </a:r>
          </a:p>
        </p:txBody>
      </p:sp>
      <p:sp>
        <p:nvSpPr>
          <p:cNvPr id="22" name="Flowchart: Connector 21">
            <a:extLst>
              <a:ext uri="{FF2B5EF4-FFF2-40B4-BE49-F238E27FC236}">
                <a16:creationId xmlns:a16="http://schemas.microsoft.com/office/drawing/2014/main" id="{DE404A5E-665D-42C3-9C9B-15CD176BC1E5}"/>
              </a:ext>
            </a:extLst>
          </p:cNvPr>
          <p:cNvSpPr/>
          <p:nvPr/>
        </p:nvSpPr>
        <p:spPr>
          <a:xfrm>
            <a:off x="7117078" y="5164653"/>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 different API endpoint  </a:t>
            </a:r>
          </a:p>
        </p:txBody>
      </p:sp>
      <p:sp>
        <p:nvSpPr>
          <p:cNvPr id="23" name="Flowchart: Connector 22">
            <a:extLst>
              <a:ext uri="{FF2B5EF4-FFF2-40B4-BE49-F238E27FC236}">
                <a16:creationId xmlns:a16="http://schemas.microsoft.com/office/drawing/2014/main" id="{BD8629F9-F263-4521-929A-2D771E0D60EF}"/>
              </a:ext>
            </a:extLst>
          </p:cNvPr>
          <p:cNvSpPr/>
          <p:nvPr/>
        </p:nvSpPr>
        <p:spPr>
          <a:xfrm>
            <a:off x="7117078" y="3416888"/>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a Dict. of relevant data</a:t>
            </a:r>
          </a:p>
        </p:txBody>
      </p:sp>
      <p:sp>
        <p:nvSpPr>
          <p:cNvPr id="24" name="Flowchart: Connector 23">
            <a:extLst>
              <a:ext uri="{FF2B5EF4-FFF2-40B4-BE49-F238E27FC236}">
                <a16:creationId xmlns:a16="http://schemas.microsoft.com/office/drawing/2014/main" id="{D16F6296-1797-4463-B3FA-5238B720C40C}"/>
              </a:ext>
            </a:extLst>
          </p:cNvPr>
          <p:cNvSpPr/>
          <p:nvPr/>
        </p:nvSpPr>
        <p:spPr>
          <a:xfrm>
            <a:off x="7117077" y="1616246"/>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Filtering the data </a:t>
            </a:r>
          </a:p>
        </p:txBody>
      </p:sp>
      <p:sp>
        <p:nvSpPr>
          <p:cNvPr id="25" name="Flowchart: Connector 24">
            <a:extLst>
              <a:ext uri="{FF2B5EF4-FFF2-40B4-BE49-F238E27FC236}">
                <a16:creationId xmlns:a16="http://schemas.microsoft.com/office/drawing/2014/main" id="{0A101993-4A69-4287-9F6D-AD9801482AFF}"/>
              </a:ext>
            </a:extLst>
          </p:cNvPr>
          <p:cNvSpPr/>
          <p:nvPr/>
        </p:nvSpPr>
        <p:spPr>
          <a:xfrm>
            <a:off x="9235429" y="1616246"/>
            <a:ext cx="1904995"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Dealing with missing data</a:t>
            </a:r>
          </a:p>
        </p:txBody>
      </p:sp>
      <p:cxnSp>
        <p:nvCxnSpPr>
          <p:cNvPr id="26" name="Straight Connector 25">
            <a:extLst>
              <a:ext uri="{FF2B5EF4-FFF2-40B4-BE49-F238E27FC236}">
                <a16:creationId xmlns:a16="http://schemas.microsoft.com/office/drawing/2014/main" id="{30AF3323-12B6-442D-870A-CBE50D30CC36}"/>
              </a:ext>
            </a:extLst>
          </p:cNvPr>
          <p:cNvCxnSpPr>
            <a:cxnSpLocks/>
            <a:stCxn id="12" idx="4"/>
            <a:endCxn id="21" idx="0"/>
          </p:cNvCxnSpPr>
          <p:nvPr/>
        </p:nvCxnSpPr>
        <p:spPr>
          <a:xfrm flipH="1">
            <a:off x="5951216" y="4956128"/>
            <a:ext cx="1"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31F21F3-E3FB-4AB0-94CD-74E9A4D33805}"/>
              </a:ext>
            </a:extLst>
          </p:cNvPr>
          <p:cNvCxnSpPr>
            <a:cxnSpLocks/>
            <a:stCxn id="23" idx="4"/>
            <a:endCxn id="22" idx="0"/>
          </p:cNvCxnSpPr>
          <p:nvPr/>
        </p:nvCxnSpPr>
        <p:spPr>
          <a:xfrm>
            <a:off x="8069576" y="4956128"/>
            <a:ext cx="0"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178E14-0F0E-40CE-A271-B62D0A0B5439}"/>
              </a:ext>
            </a:extLst>
          </p:cNvPr>
          <p:cNvCxnSpPr>
            <a:cxnSpLocks/>
            <a:stCxn id="24" idx="4"/>
            <a:endCxn id="23" idx="0"/>
          </p:cNvCxnSpPr>
          <p:nvPr/>
        </p:nvCxnSpPr>
        <p:spPr>
          <a:xfrm>
            <a:off x="8069575" y="3155486"/>
            <a:ext cx="1" cy="26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DEA0FC-DFA3-4DD6-B47D-206D53949B59}"/>
              </a:ext>
            </a:extLst>
          </p:cNvPr>
          <p:cNvCxnSpPr>
            <a:cxnSpLocks/>
            <a:stCxn id="22" idx="2"/>
            <a:endCxn id="21" idx="6"/>
          </p:cNvCxnSpPr>
          <p:nvPr/>
        </p:nvCxnSpPr>
        <p:spPr>
          <a:xfrm flipH="1">
            <a:off x="6903713" y="5934273"/>
            <a:ext cx="213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6099E9-6BCD-486C-A942-9FC6B296D6FE}"/>
              </a:ext>
            </a:extLst>
          </p:cNvPr>
          <p:cNvCxnSpPr>
            <a:cxnSpLocks/>
            <a:stCxn id="25" idx="2"/>
            <a:endCxn id="24" idx="6"/>
          </p:cNvCxnSpPr>
          <p:nvPr/>
        </p:nvCxnSpPr>
        <p:spPr>
          <a:xfrm flipH="1">
            <a:off x="9022072" y="2385866"/>
            <a:ext cx="2133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 y="1792288"/>
            <a:ext cx="4511035" cy="5913205"/>
          </a:xfrm>
          <a:prstGeom prst="rect">
            <a:avLst/>
          </a:prstGeom>
        </p:spPr>
        <p:txBody>
          <a:bodyPr lIns="91440" tIns="45720" rIns="91440" bIns="45720" anchor="t">
            <a:noAutofit/>
          </a:bodyPr>
          <a:lstStyle/>
          <a:p>
            <a:pPr>
              <a:spcBef>
                <a:spcPts val="1400"/>
              </a:spcBef>
            </a:pPr>
            <a:r>
              <a:rPr lang="en-US" sz="2200" b="1" dirty="0">
                <a:solidFill>
                  <a:schemeClr val="accent3">
                    <a:lumMod val="25000"/>
                  </a:schemeClr>
                </a:solidFill>
                <a:latin typeface="Abadi"/>
              </a:rPr>
              <a:t>Wiki. Page Web scraping:</a:t>
            </a:r>
          </a:p>
          <a:p>
            <a:pPr marL="0" indent="0">
              <a:spcBef>
                <a:spcPts val="1400"/>
              </a:spcBef>
              <a:buNone/>
            </a:pPr>
            <a:r>
              <a:rPr lang="en-US" sz="2400" spc="-15" dirty="0">
                <a:solidFill>
                  <a:srgbClr val="404040"/>
                </a:solidFill>
                <a:latin typeface="Carlito"/>
                <a:cs typeface="Carlito"/>
              </a:rPr>
              <a:t>Flight </a:t>
            </a:r>
            <a:r>
              <a:rPr lang="en-US" sz="2400" dirty="0">
                <a:solidFill>
                  <a:srgbClr val="404040"/>
                </a:solidFill>
                <a:latin typeface="Carlito"/>
                <a:cs typeface="Carlito"/>
              </a:rPr>
              <a:t>No., </a:t>
            </a:r>
            <a:r>
              <a:rPr lang="en-US" sz="2400" spc="-5" dirty="0">
                <a:solidFill>
                  <a:srgbClr val="404040"/>
                </a:solidFill>
                <a:latin typeface="Carlito"/>
                <a:cs typeface="Carlito"/>
              </a:rPr>
              <a:t>Launch </a:t>
            </a:r>
            <a:r>
              <a:rPr lang="en-US" sz="2400" spc="-20" dirty="0">
                <a:solidFill>
                  <a:srgbClr val="404040"/>
                </a:solidFill>
                <a:latin typeface="Carlito"/>
                <a:cs typeface="Carlito"/>
              </a:rPr>
              <a:t>site, </a:t>
            </a:r>
            <a:r>
              <a:rPr lang="en-US" sz="2400" spc="-25" dirty="0">
                <a:solidFill>
                  <a:srgbClr val="404040"/>
                </a:solidFill>
                <a:latin typeface="Carlito"/>
                <a:cs typeface="Carlito"/>
              </a:rPr>
              <a:t>Payload, </a:t>
            </a:r>
            <a:r>
              <a:rPr lang="en-US" sz="2400" spc="-20" dirty="0">
                <a:solidFill>
                  <a:srgbClr val="404040"/>
                </a:solidFill>
                <a:latin typeface="Carlito"/>
                <a:cs typeface="Carlito"/>
              </a:rPr>
              <a:t>PayloadMass, </a:t>
            </a:r>
            <a:r>
              <a:rPr lang="en-US" sz="2400" spc="-5" dirty="0">
                <a:solidFill>
                  <a:srgbClr val="404040"/>
                </a:solidFill>
                <a:latin typeface="Carlito"/>
                <a:cs typeface="Carlito"/>
              </a:rPr>
              <a:t>Orbit, </a:t>
            </a:r>
            <a:r>
              <a:rPr lang="en-US" sz="2400" spc="-60" dirty="0">
                <a:solidFill>
                  <a:srgbClr val="404040"/>
                </a:solidFill>
                <a:latin typeface="Carlito"/>
                <a:cs typeface="Carlito"/>
              </a:rPr>
              <a:t>Customer, </a:t>
            </a:r>
            <a:r>
              <a:rPr lang="en-US" sz="2400" spc="-5" dirty="0">
                <a:solidFill>
                  <a:srgbClr val="404040"/>
                </a:solidFill>
                <a:latin typeface="Carlito"/>
                <a:cs typeface="Carlito"/>
              </a:rPr>
              <a:t>Launch </a:t>
            </a:r>
            <a:r>
              <a:rPr lang="en-US" sz="2400" spc="-15" dirty="0">
                <a:solidFill>
                  <a:srgbClr val="404040"/>
                </a:solidFill>
                <a:latin typeface="Carlito"/>
                <a:cs typeface="Carlito"/>
              </a:rPr>
              <a:t>outcome, </a:t>
            </a:r>
            <a:r>
              <a:rPr lang="en-US" sz="2400" spc="-45" dirty="0">
                <a:solidFill>
                  <a:srgbClr val="404040"/>
                </a:solidFill>
                <a:latin typeface="Carlito"/>
                <a:cs typeface="Carlito"/>
              </a:rPr>
              <a:t>Version  </a:t>
            </a:r>
            <a:r>
              <a:rPr lang="en-US" sz="2400" spc="-60" dirty="0">
                <a:solidFill>
                  <a:srgbClr val="404040"/>
                </a:solidFill>
                <a:latin typeface="Carlito"/>
                <a:cs typeface="Carlito"/>
              </a:rPr>
              <a:t>Booster, </a:t>
            </a:r>
            <a:r>
              <a:rPr lang="en-US" sz="2400" spc="-20" dirty="0">
                <a:solidFill>
                  <a:srgbClr val="404040"/>
                </a:solidFill>
                <a:latin typeface="Carlito"/>
                <a:cs typeface="Carlito"/>
              </a:rPr>
              <a:t>Booster </a:t>
            </a:r>
            <a:r>
              <a:rPr lang="en-US" sz="2400" dirty="0">
                <a:solidFill>
                  <a:srgbClr val="404040"/>
                </a:solidFill>
                <a:latin typeface="Carlito"/>
                <a:cs typeface="Carlito"/>
              </a:rPr>
              <a:t>landing, </a:t>
            </a:r>
            <a:r>
              <a:rPr lang="en-US" sz="2400" spc="-20" dirty="0">
                <a:solidFill>
                  <a:srgbClr val="404040"/>
                </a:solidFill>
                <a:latin typeface="Carlito"/>
                <a:cs typeface="Carlito"/>
              </a:rPr>
              <a:t>Date,</a:t>
            </a:r>
            <a:r>
              <a:rPr lang="en-US" sz="2400" spc="40" dirty="0">
                <a:solidFill>
                  <a:srgbClr val="404040"/>
                </a:solidFill>
                <a:latin typeface="Carlito"/>
                <a:cs typeface="Carlito"/>
              </a:rPr>
              <a:t> </a:t>
            </a:r>
            <a:r>
              <a:rPr lang="en-US" sz="2400" spc="-5" dirty="0">
                <a:solidFill>
                  <a:srgbClr val="404040"/>
                </a:solidFill>
                <a:latin typeface="Carlito"/>
                <a:cs typeface="Carlito"/>
              </a:rPr>
              <a:t>Time</a:t>
            </a:r>
            <a:endParaRPr lang="en-US"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GB" sz="2400" dirty="0">
                <a:solidFill>
                  <a:schemeClr val="bg1"/>
                </a:solidFill>
                <a:hlinkClick r:id="rId3">
                  <a:extLst>
                    <a:ext uri="{A12FA001-AC4F-418D-AE19-62706E023703}">
                      <ahyp:hlinkClr xmlns:ahyp="http://schemas.microsoft.com/office/drawing/2018/hyperlinkcolor" val="tx"/>
                    </a:ext>
                  </a:extLst>
                </a:hlinkClick>
              </a:rPr>
              <a:t>Applied-Data-Science-Capstone/Data Collection with Web Scraping lab (review).</a:t>
            </a:r>
            <a:r>
              <a:rPr lang="en-GB" sz="2400" dirty="0" err="1">
                <a:solidFill>
                  <a:schemeClr val="bg1"/>
                </a:solidFill>
                <a:hlinkClick r:id="rId3">
                  <a:extLst>
                    <a:ext uri="{A12FA001-AC4F-418D-AE19-62706E023703}">
                      <ahyp:hlinkClr xmlns:ahyp="http://schemas.microsoft.com/office/drawing/2018/hyperlinkcolor" val="tx"/>
                    </a:ext>
                  </a:extLst>
                </a:hlinkClick>
              </a:rPr>
              <a:t>ipynb</a:t>
            </a:r>
            <a:r>
              <a:rPr lang="en-GB" sz="2400" dirty="0">
                <a:solidFill>
                  <a:schemeClr val="bg1"/>
                </a:solidFill>
                <a:hlinkClick r:id="rId3">
                  <a:extLst>
                    <a:ext uri="{A12FA001-AC4F-418D-AE19-62706E023703}">
                      <ahyp:hlinkClr xmlns:ahyp="http://schemas.microsoft.com/office/drawing/2018/hyperlinkcolor" val="tx"/>
                    </a:ext>
                  </a:extLst>
                </a:hlinkClick>
              </a:rPr>
              <a:t> at main · </a:t>
            </a:r>
            <a:r>
              <a:rPr lang="en-GB" sz="2400" dirty="0" err="1">
                <a:solidFill>
                  <a:schemeClr val="bg1"/>
                </a:solidFill>
                <a:hlinkClick r:id="rId3">
                  <a:extLst>
                    <a:ext uri="{A12FA001-AC4F-418D-AE19-62706E023703}">
                      <ahyp:hlinkClr xmlns:ahyp="http://schemas.microsoft.com/office/drawing/2018/hyperlinkcolor" val="tx"/>
                    </a:ext>
                  </a:extLst>
                </a:hlinkClick>
              </a:rPr>
              <a:t>bikawi</a:t>
            </a:r>
            <a:r>
              <a:rPr lang="en-GB" sz="2400" dirty="0">
                <a:solidFill>
                  <a:schemeClr val="bg1"/>
                </a:solidFill>
                <a:hlinkClick r:id="rId3">
                  <a:extLst>
                    <a:ext uri="{A12FA001-AC4F-418D-AE19-62706E023703}">
                      <ahyp:hlinkClr xmlns:ahyp="http://schemas.microsoft.com/office/drawing/2018/hyperlinkcolor" val="tx"/>
                    </a:ext>
                  </a:extLst>
                </a:hlinkClick>
              </a:rPr>
              <a:t>/Applied-Data-Science-Capstone (github.com)</a:t>
            </a:r>
            <a:endParaRPr lang="en-US" sz="22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Flowchart: Connector 6">
            <a:extLst>
              <a:ext uri="{FF2B5EF4-FFF2-40B4-BE49-F238E27FC236}">
                <a16:creationId xmlns:a16="http://schemas.microsoft.com/office/drawing/2014/main" id="{AAD5EDA8-BC3A-4C87-83CE-393D377FEE93}"/>
              </a:ext>
            </a:extLst>
          </p:cNvPr>
          <p:cNvSpPr/>
          <p:nvPr/>
        </p:nvSpPr>
        <p:spPr>
          <a:xfrm>
            <a:off x="4511049" y="1600200"/>
            <a:ext cx="2392671"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html from Wiki.</a:t>
            </a:r>
          </a:p>
        </p:txBody>
      </p:sp>
      <p:cxnSp>
        <p:nvCxnSpPr>
          <p:cNvPr id="9" name="Straight Connector 8">
            <a:extLst>
              <a:ext uri="{FF2B5EF4-FFF2-40B4-BE49-F238E27FC236}">
                <a16:creationId xmlns:a16="http://schemas.microsoft.com/office/drawing/2014/main" id="{99B8BF0A-4608-4149-85DC-828D37C903E0}"/>
              </a:ext>
            </a:extLst>
          </p:cNvPr>
          <p:cNvCxnSpPr>
            <a:cxnSpLocks/>
            <a:stCxn id="7" idx="4"/>
            <a:endCxn id="10" idx="0"/>
          </p:cNvCxnSpPr>
          <p:nvPr/>
        </p:nvCxnSpPr>
        <p:spPr>
          <a:xfrm flipH="1">
            <a:off x="5707382" y="3139440"/>
            <a:ext cx="3" cy="277448"/>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Connector 9">
            <a:extLst>
              <a:ext uri="{FF2B5EF4-FFF2-40B4-BE49-F238E27FC236}">
                <a16:creationId xmlns:a16="http://schemas.microsoft.com/office/drawing/2014/main" id="{007D92CD-EE29-4EA2-92D2-B1F862AAC3ED}"/>
              </a:ext>
            </a:extLst>
          </p:cNvPr>
          <p:cNvSpPr/>
          <p:nvPr/>
        </p:nvSpPr>
        <p:spPr>
          <a:xfrm>
            <a:off x="4511049" y="3416888"/>
            <a:ext cx="2392666"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Using beautifulSoup ‘html.parser’</a:t>
            </a:r>
          </a:p>
        </p:txBody>
      </p:sp>
      <p:sp>
        <p:nvSpPr>
          <p:cNvPr id="13" name="Flowchart: Connector 12">
            <a:extLst>
              <a:ext uri="{FF2B5EF4-FFF2-40B4-BE49-F238E27FC236}">
                <a16:creationId xmlns:a16="http://schemas.microsoft.com/office/drawing/2014/main" id="{BCC22737-FF9E-4039-8AE0-8C3613538B24}"/>
              </a:ext>
            </a:extLst>
          </p:cNvPr>
          <p:cNvSpPr/>
          <p:nvPr/>
        </p:nvSpPr>
        <p:spPr>
          <a:xfrm>
            <a:off x="4511050" y="5164653"/>
            <a:ext cx="2392664"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Find launch table from html</a:t>
            </a:r>
          </a:p>
        </p:txBody>
      </p:sp>
      <p:sp>
        <p:nvSpPr>
          <p:cNvPr id="14" name="Flowchart: Connector 13">
            <a:extLst>
              <a:ext uri="{FF2B5EF4-FFF2-40B4-BE49-F238E27FC236}">
                <a16:creationId xmlns:a16="http://schemas.microsoft.com/office/drawing/2014/main" id="{ABAE898A-E323-46FB-B9DD-F30C71D6A96F}"/>
              </a:ext>
            </a:extLst>
          </p:cNvPr>
          <p:cNvSpPr/>
          <p:nvPr/>
        </p:nvSpPr>
        <p:spPr>
          <a:xfrm>
            <a:off x="7959876" y="5148607"/>
            <a:ext cx="2392664"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a Dict. </a:t>
            </a:r>
          </a:p>
        </p:txBody>
      </p:sp>
      <p:sp>
        <p:nvSpPr>
          <p:cNvPr id="15" name="Flowchart: Connector 14">
            <a:extLst>
              <a:ext uri="{FF2B5EF4-FFF2-40B4-BE49-F238E27FC236}">
                <a16:creationId xmlns:a16="http://schemas.microsoft.com/office/drawing/2014/main" id="{C4FE7222-EF31-413E-9FA4-8106BAA9B294}"/>
              </a:ext>
            </a:extLst>
          </p:cNvPr>
          <p:cNvSpPr/>
          <p:nvPr/>
        </p:nvSpPr>
        <p:spPr>
          <a:xfrm>
            <a:off x="7959876" y="3400842"/>
            <a:ext cx="2392664"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Fill Dict. By iteration table cells </a:t>
            </a:r>
          </a:p>
        </p:txBody>
      </p:sp>
      <p:sp>
        <p:nvSpPr>
          <p:cNvPr id="16" name="Flowchart: Connector 15">
            <a:extLst>
              <a:ext uri="{FF2B5EF4-FFF2-40B4-BE49-F238E27FC236}">
                <a16:creationId xmlns:a16="http://schemas.microsoft.com/office/drawing/2014/main" id="{BC36D160-8A37-42D4-9E67-3F7042846AD6}"/>
              </a:ext>
            </a:extLst>
          </p:cNvPr>
          <p:cNvSpPr/>
          <p:nvPr/>
        </p:nvSpPr>
        <p:spPr>
          <a:xfrm>
            <a:off x="7959875" y="1600200"/>
            <a:ext cx="2392662" cy="1539240"/>
          </a:xfrm>
          <a:prstGeom prst="flowChartConnector">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Convert Dict. To DataFrame</a:t>
            </a:r>
          </a:p>
        </p:txBody>
      </p:sp>
      <p:cxnSp>
        <p:nvCxnSpPr>
          <p:cNvPr id="18" name="Straight Connector 17">
            <a:extLst>
              <a:ext uri="{FF2B5EF4-FFF2-40B4-BE49-F238E27FC236}">
                <a16:creationId xmlns:a16="http://schemas.microsoft.com/office/drawing/2014/main" id="{D1EA251B-38DA-4B38-AF1C-5F8C46412255}"/>
              </a:ext>
            </a:extLst>
          </p:cNvPr>
          <p:cNvCxnSpPr>
            <a:cxnSpLocks/>
            <a:stCxn id="10" idx="4"/>
            <a:endCxn id="13" idx="0"/>
          </p:cNvCxnSpPr>
          <p:nvPr/>
        </p:nvCxnSpPr>
        <p:spPr>
          <a:xfrm>
            <a:off x="5707382" y="4956128"/>
            <a:ext cx="0"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51F8C4-5A82-44A8-A07A-5E86763675A2}"/>
              </a:ext>
            </a:extLst>
          </p:cNvPr>
          <p:cNvCxnSpPr>
            <a:cxnSpLocks/>
            <a:stCxn id="15" idx="4"/>
            <a:endCxn id="14" idx="0"/>
          </p:cNvCxnSpPr>
          <p:nvPr/>
        </p:nvCxnSpPr>
        <p:spPr>
          <a:xfrm>
            <a:off x="9156208" y="4940082"/>
            <a:ext cx="0" cy="208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EB693FC-2A1A-43F8-BD01-074478E848B4}"/>
              </a:ext>
            </a:extLst>
          </p:cNvPr>
          <p:cNvCxnSpPr>
            <a:cxnSpLocks/>
            <a:stCxn id="16" idx="4"/>
            <a:endCxn id="15" idx="0"/>
          </p:cNvCxnSpPr>
          <p:nvPr/>
        </p:nvCxnSpPr>
        <p:spPr>
          <a:xfrm>
            <a:off x="9156206" y="3139440"/>
            <a:ext cx="2" cy="261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898F51-57EE-49B7-BA59-1FD6D2A7A6BF}"/>
              </a:ext>
            </a:extLst>
          </p:cNvPr>
          <p:cNvCxnSpPr>
            <a:cxnSpLocks/>
            <a:stCxn id="14" idx="2"/>
            <a:endCxn id="13" idx="6"/>
          </p:cNvCxnSpPr>
          <p:nvPr/>
        </p:nvCxnSpPr>
        <p:spPr>
          <a:xfrm flipH="1">
            <a:off x="6903714" y="5918227"/>
            <a:ext cx="1056162" cy="1604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74E07D4A2E2C4B8D42C1C5068BF552" ma:contentTypeVersion="11" ma:contentTypeDescription="Create a new document." ma:contentTypeScope="" ma:versionID="a75ed76f9d5c9e712ae9fc420fe76550">
  <xsd:schema xmlns:xsd="http://www.w3.org/2001/XMLSchema" xmlns:xs="http://www.w3.org/2001/XMLSchema" xmlns:p="http://schemas.microsoft.com/office/2006/metadata/properties" xmlns:ns3="cbf5fe8f-ccc1-4f2a-ae4d-b68cda2d8224" xmlns:ns4="4ed26d01-df58-4c0e-bc44-54852442b8ff" targetNamespace="http://schemas.microsoft.com/office/2006/metadata/properties" ma:root="true" ma:fieldsID="c91a9fa6f4f16d603515424a4b80bfaf" ns3:_="" ns4:_="">
    <xsd:import namespace="cbf5fe8f-ccc1-4f2a-ae4d-b68cda2d8224"/>
    <xsd:import namespace="4ed26d01-df58-4c0e-bc44-54852442b8f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f5fe8f-ccc1-4f2a-ae4d-b68cda2d822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d26d01-df58-4c0e-bc44-54852442b8f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purl.org/dc/terms/"/>
    <ds:schemaRef ds:uri="4ed26d01-df58-4c0e-bc44-54852442b8ff"/>
    <ds:schemaRef ds:uri="cbf5fe8f-ccc1-4f2a-ae4d-b68cda2d8224"/>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36F04A2-CF66-475C-9B36-AAFF5E6783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f5fe8f-ccc1-4f2a-ae4d-b68cda2d8224"/>
    <ds:schemaRef ds:uri="4ed26d01-df58-4c0e-bc44-54852442b8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1574</TotalTime>
  <Words>2480</Words>
  <Application>Microsoft Office PowerPoint</Application>
  <PresentationFormat>Widescreen</PresentationFormat>
  <Paragraphs>257</Paragraphs>
  <Slides>46</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Abadi</vt:lpstr>
      <vt:lpstr>Arial</vt:lpstr>
      <vt:lpstr>Calibri</vt:lpstr>
      <vt:lpstr>Calibri Light</vt:lpstr>
      <vt:lpstr>Carlito</vt:lpstr>
      <vt:lpstr>Century Gothic</vt:lpstr>
      <vt:lpstr>IBM Plex Mono SemiBold</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Ali</cp:lastModifiedBy>
  <cp:revision>194</cp:revision>
  <dcterms:created xsi:type="dcterms:W3CDTF">2021-04-29T18:58:34Z</dcterms:created>
  <dcterms:modified xsi:type="dcterms:W3CDTF">2022-02-02T20:04:00Z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0x0101007E74E07D4A2E2C4B8D42C1C5068BF552</vt:lpwstr>
  </property>
</Properties>
</file>